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6" r:id="rId10"/>
    <p:sldId id="267" r:id="rId11"/>
    <p:sldId id="264" r:id="rId12"/>
    <p:sldId id="265" r:id="rId13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31" autoAdjust="0"/>
    <p:restoredTop sz="94714" autoAdjust="0"/>
  </p:normalViewPr>
  <p:slideViewPr>
    <p:cSldViewPr snapToGrid="0">
      <p:cViewPr varScale="1">
        <p:scale>
          <a:sx n="110" d="100"/>
          <a:sy n="110" d="100"/>
        </p:scale>
        <p:origin x="34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A6B2C0-384A-4269-8973-3002C2501BA2}" type="datetimeFigureOut">
              <a:rPr lang="de-AT" smtClean="0"/>
              <a:t>20.04.2015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A35696-A1BF-40E0-BAB4-C2DC9EE8114D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906503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3FE965-0DE3-4F29-8FB7-06FC80C465DE}" type="datetimeFigureOut">
              <a:rPr lang="de-AT" smtClean="0"/>
              <a:t>20.04.2015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6596D8-EA7B-4E14-922B-FFE2A7104199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666041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6596D8-EA7B-4E14-922B-FFE2A7104199}" type="slidenum">
              <a:rPr lang="de-AT" smtClean="0"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4713036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AT" smtClean="0"/>
              <a:t>17.04.2015</a:t>
            </a:r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smtClean="0"/>
              <a:t>Reinhart Sellner - UGÖD</a:t>
            </a:r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465BA-B34B-40DB-99AC-C18BA2B2B511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7213400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AT" smtClean="0"/>
              <a:t>17.04.2015</a:t>
            </a:r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smtClean="0"/>
              <a:t>Reinhart Sellner - UGÖD</a:t>
            </a:r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465BA-B34B-40DB-99AC-C18BA2B2B511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0641637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AT" smtClean="0"/>
              <a:t>17.04.2015</a:t>
            </a:r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smtClean="0"/>
              <a:t>Reinhart Sellner - UGÖD</a:t>
            </a:r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465BA-B34B-40DB-99AC-C18BA2B2B511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191376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AT" smtClean="0"/>
              <a:t>17.04.2015</a:t>
            </a:r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smtClean="0"/>
              <a:t>Reinhart Sellner - UGÖD</a:t>
            </a:r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465BA-B34B-40DB-99AC-C18BA2B2B511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989977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AT" smtClean="0"/>
              <a:t>17.04.2015</a:t>
            </a:r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smtClean="0"/>
              <a:t>Reinhart Sellner - UGÖD</a:t>
            </a:r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465BA-B34B-40DB-99AC-C18BA2B2B511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40656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AT" smtClean="0"/>
              <a:t>17.04.2015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smtClean="0"/>
              <a:t>Reinhart Sellner - UGÖD</a:t>
            </a:r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465BA-B34B-40DB-99AC-C18BA2B2B511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7276917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AT" smtClean="0"/>
              <a:t>17.04.2015</a:t>
            </a:r>
            <a:endParaRPr lang="de-AT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smtClean="0"/>
              <a:t>Reinhart Sellner - UGÖD</a:t>
            </a:r>
            <a:endParaRPr lang="de-AT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465BA-B34B-40DB-99AC-C18BA2B2B511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490423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AT" smtClean="0"/>
              <a:t>17.04.2015</a:t>
            </a:r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smtClean="0"/>
              <a:t>Reinhart Sellner - UGÖD</a:t>
            </a:r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465BA-B34B-40DB-99AC-C18BA2B2B511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5592553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AT" smtClean="0"/>
              <a:t>17.04.2015</a:t>
            </a:r>
            <a:endParaRPr lang="de-AT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smtClean="0"/>
              <a:t>Reinhart Sellner - UGÖD</a:t>
            </a:r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465BA-B34B-40DB-99AC-C18BA2B2B511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0452809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AT" smtClean="0"/>
              <a:t>17.04.2015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smtClean="0"/>
              <a:t>Reinhart Sellner - UGÖD</a:t>
            </a:r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465BA-B34B-40DB-99AC-C18BA2B2B511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50881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AT" smtClean="0"/>
              <a:t>17.04.2015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smtClean="0"/>
              <a:t>Reinhart Sellner - UGÖD</a:t>
            </a:r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465BA-B34B-40DB-99AC-C18BA2B2B511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869977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AT" smtClean="0"/>
              <a:t>17.04.2015</a:t>
            </a:r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AT" smtClean="0"/>
              <a:t>Reinhart Sellner - UGÖD</a:t>
            </a:r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3465BA-B34B-40DB-99AC-C18BA2B2B511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462616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oeliug.at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51470" y="950614"/>
            <a:ext cx="10256108" cy="2953306"/>
          </a:xfrm>
          <a:solidFill>
            <a:srgbClr val="FFFF66"/>
          </a:solidFill>
          <a:ln w="28575">
            <a:solidFill>
              <a:srgbClr val="FF0066"/>
            </a:solidFill>
          </a:ln>
        </p:spPr>
        <p:txBody>
          <a:bodyPr>
            <a:noAutofit/>
          </a:bodyPr>
          <a:lstStyle/>
          <a:p>
            <a:pPr>
              <a:spcBef>
                <a:spcPts val="400"/>
              </a:spcBef>
              <a:spcAft>
                <a:spcPts val="400"/>
              </a:spcAft>
            </a:pPr>
            <a:r>
              <a:rPr lang="de-AT" sz="3400" b="1" dirty="0" smtClean="0">
                <a:latin typeface="+mn-lt"/>
              </a:rPr>
              <a:t>Beamte, Beamte, Beamtenprivilegien</a:t>
            </a:r>
            <a:br>
              <a:rPr lang="de-AT" sz="3400" b="1" dirty="0" smtClean="0">
                <a:latin typeface="+mn-lt"/>
              </a:rPr>
            </a:br>
            <a:r>
              <a:rPr lang="de-AT" sz="3400" b="1" dirty="0" smtClean="0">
                <a:latin typeface="+mn-lt"/>
              </a:rPr>
              <a:t>LehrerInnen-20-Stundenwoche </a:t>
            </a:r>
            <a:r>
              <a:rPr lang="de-AT" sz="3400" dirty="0" smtClean="0">
                <a:latin typeface="+mn-lt"/>
              </a:rPr>
              <a:t/>
            </a:r>
            <a:br>
              <a:rPr lang="de-AT" sz="3400" dirty="0" smtClean="0">
                <a:latin typeface="+mn-lt"/>
              </a:rPr>
            </a:br>
            <a:r>
              <a:rPr lang="de-AT" sz="3400" dirty="0" smtClean="0">
                <a:latin typeface="+mn-lt"/>
              </a:rPr>
              <a:t>und andere </a:t>
            </a:r>
            <a:r>
              <a:rPr lang="de-AT" sz="3400" b="1" dirty="0" smtClean="0">
                <a:latin typeface="+mn-lt"/>
              </a:rPr>
              <a:t>budgetlästige Kostenfaktoren</a:t>
            </a:r>
            <a:r>
              <a:rPr lang="de-AT" sz="3400" dirty="0" smtClean="0">
                <a:latin typeface="+mn-lt"/>
              </a:rPr>
              <a:t>,</a:t>
            </a:r>
            <a:br>
              <a:rPr lang="de-AT" sz="3400" dirty="0" smtClean="0">
                <a:latin typeface="+mn-lt"/>
              </a:rPr>
            </a:br>
            <a:r>
              <a:rPr lang="de-AT" sz="3400" b="1" dirty="0" smtClean="0">
                <a:latin typeface="+mn-lt"/>
              </a:rPr>
              <a:t>KRONE, KRONE, Faymann, Häupl, Häupl, </a:t>
            </a:r>
            <a:br>
              <a:rPr lang="de-AT" sz="3400" b="1" dirty="0" smtClean="0">
                <a:latin typeface="+mn-lt"/>
              </a:rPr>
            </a:br>
            <a:r>
              <a:rPr lang="de-AT" sz="3400" b="1" dirty="0" smtClean="0">
                <a:latin typeface="+mn-lt"/>
              </a:rPr>
              <a:t>Neugebauer poltert, </a:t>
            </a:r>
            <a:r>
              <a:rPr lang="de-AT" sz="3400" b="1" dirty="0" err="1" smtClean="0">
                <a:latin typeface="+mn-lt"/>
              </a:rPr>
              <a:t>Quin</a:t>
            </a:r>
            <a:r>
              <a:rPr lang="de-AT" sz="3400" b="1" dirty="0" smtClean="0">
                <a:latin typeface="+mn-lt"/>
              </a:rPr>
              <a:t> witzelt, und das war´s dann ?</a:t>
            </a:r>
            <a:br>
              <a:rPr lang="de-AT" sz="3400" b="1" dirty="0" smtClean="0">
                <a:latin typeface="+mn-lt"/>
              </a:rPr>
            </a:br>
            <a:endParaRPr lang="de-AT" sz="800" b="1" dirty="0">
              <a:latin typeface="+mn-lt"/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07524" y="4302254"/>
            <a:ext cx="9144000" cy="1655762"/>
          </a:xfrm>
        </p:spPr>
        <p:txBody>
          <a:bodyPr>
            <a:normAutofit fontScale="92500" lnSpcReduction="20000"/>
          </a:bodyPr>
          <a:lstStyle/>
          <a:p>
            <a:r>
              <a:rPr lang="de-AT" sz="3200" b="1" dirty="0" smtClean="0">
                <a:solidFill>
                  <a:srgbClr val="FF0066"/>
                </a:solidFill>
              </a:rPr>
              <a:t>WAS TUN?!</a:t>
            </a:r>
          </a:p>
          <a:p>
            <a:r>
              <a:rPr lang="de-AT" sz="3200" b="1" dirty="0" smtClean="0"/>
              <a:t>Einige parteiunabhängige Argumente, Zusammenhänge und sachdienliche Hinweise für </a:t>
            </a:r>
            <a:r>
              <a:rPr lang="de-AT" sz="3200" b="1" dirty="0" err="1" smtClean="0"/>
              <a:t>ArbeitnehmerInnen</a:t>
            </a:r>
            <a:r>
              <a:rPr lang="de-AT" sz="3200" b="1" dirty="0" smtClean="0"/>
              <a:t> und </a:t>
            </a:r>
            <a:r>
              <a:rPr lang="de-AT" sz="3200" b="1" dirty="0" err="1" smtClean="0"/>
              <a:t>GewerkschafterInnen</a:t>
            </a:r>
            <a:r>
              <a:rPr lang="de-AT" sz="3200" b="1" dirty="0" smtClean="0"/>
              <a:t> im öffentlichen Dienst</a:t>
            </a:r>
            <a:endParaRPr lang="de-AT" sz="3200" b="1" dirty="0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AT" smtClean="0"/>
              <a:t>17.04.2015</a:t>
            </a:r>
            <a:endParaRPr lang="de-AT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smtClean="0"/>
              <a:t>Reinhart Sellner - UGÖD</a:t>
            </a:r>
            <a:endParaRPr lang="de-AT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465BA-B34B-40DB-99AC-C18BA2B2B511}" type="slidenum">
              <a:rPr lang="de-AT" smtClean="0"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49573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3846"/>
          </a:xfrm>
        </p:spPr>
        <p:txBody>
          <a:bodyPr>
            <a:normAutofit fontScale="90000"/>
          </a:bodyPr>
          <a:lstStyle/>
          <a:p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219199"/>
            <a:ext cx="10515600" cy="537754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de-AT" sz="3500" b="1" dirty="0" smtClean="0">
                <a:solidFill>
                  <a:srgbClr val="FF0066"/>
                </a:solidFill>
              </a:rPr>
              <a:t>OGB </a:t>
            </a:r>
            <a:r>
              <a:rPr lang="de-AT" sz="3500" b="1" dirty="0">
                <a:solidFill>
                  <a:srgbClr val="FF0066"/>
                </a:solidFill>
              </a:rPr>
              <a:t>und GOD sind gefordert:</a:t>
            </a:r>
            <a:endParaRPr lang="de-AT" sz="3500" dirty="0">
              <a:solidFill>
                <a:srgbClr val="FF0066"/>
              </a:solidFill>
            </a:endParaRPr>
          </a:p>
          <a:p>
            <a:pPr marL="0" indent="0">
              <a:buNone/>
            </a:pPr>
            <a:r>
              <a:rPr lang="de-AT" sz="3000" dirty="0"/>
              <a:t>Aktionen </a:t>
            </a:r>
            <a:r>
              <a:rPr lang="de-AT" sz="3000" dirty="0" smtClean="0"/>
              <a:t>für </a:t>
            </a:r>
            <a:r>
              <a:rPr lang="de-AT" sz="3000" dirty="0"/>
              <a:t>das Anheben von vermögensbezogenen Steuern und gegen den fortgesetzten Sozial- und Bildungsabbau durch Sparpakete sind </a:t>
            </a:r>
            <a:r>
              <a:rPr lang="de-AT" sz="3000" dirty="0" err="1" smtClean="0"/>
              <a:t>überfallig</a:t>
            </a:r>
            <a:r>
              <a:rPr lang="de-AT" sz="3000" dirty="0"/>
              <a:t>! </a:t>
            </a:r>
          </a:p>
          <a:p>
            <a:pPr marL="0" indent="0">
              <a:buNone/>
            </a:pPr>
            <a:r>
              <a:rPr lang="de-AT" sz="3000" b="1" dirty="0"/>
              <a:t>→ </a:t>
            </a:r>
            <a:r>
              <a:rPr lang="de-AT" sz="3000" b="1" dirty="0">
                <a:solidFill>
                  <a:srgbClr val="FF0066"/>
                </a:solidFill>
              </a:rPr>
              <a:t>Schluss mit den Bildungs- und Sozialsparpaketen</a:t>
            </a:r>
            <a:r>
              <a:rPr lang="de-AT" sz="3000" b="1" dirty="0"/>
              <a:t>!</a:t>
            </a:r>
            <a:endParaRPr lang="de-AT" sz="3000" dirty="0"/>
          </a:p>
          <a:p>
            <a:pPr marL="0" indent="0">
              <a:buNone/>
            </a:pPr>
            <a:r>
              <a:rPr lang="de-AT" sz="3000" b="1" dirty="0"/>
              <a:t>→ </a:t>
            </a:r>
            <a:r>
              <a:rPr lang="de-AT" sz="3000" b="1" dirty="0">
                <a:solidFill>
                  <a:srgbClr val="FF0066"/>
                </a:solidFill>
              </a:rPr>
              <a:t>Schluss mit der Belastung von </a:t>
            </a:r>
            <a:r>
              <a:rPr lang="de-AT" sz="3000" b="1" dirty="0" err="1">
                <a:solidFill>
                  <a:srgbClr val="FF0066"/>
                </a:solidFill>
              </a:rPr>
              <a:t>ArbeitnehmerInnen</a:t>
            </a:r>
            <a:r>
              <a:rPr lang="de-AT" sz="3000" b="1" dirty="0">
                <a:solidFill>
                  <a:srgbClr val="FF0066"/>
                </a:solidFill>
              </a:rPr>
              <a:t> in der Privatwirtschaf und </a:t>
            </a:r>
            <a:r>
              <a:rPr lang="de-AT" sz="3000" b="1" dirty="0" smtClean="0">
                <a:solidFill>
                  <a:srgbClr val="FF0066"/>
                </a:solidFill>
              </a:rPr>
              <a:t>im öffentlichen </a:t>
            </a:r>
            <a:r>
              <a:rPr lang="de-AT" sz="3000" b="1" dirty="0">
                <a:solidFill>
                  <a:srgbClr val="FF0066"/>
                </a:solidFill>
              </a:rPr>
              <a:t>Dienst</a:t>
            </a:r>
            <a:r>
              <a:rPr lang="de-AT" sz="3000" b="1" dirty="0"/>
              <a:t>!</a:t>
            </a:r>
            <a:endParaRPr lang="de-AT" sz="3000" dirty="0"/>
          </a:p>
          <a:p>
            <a:pPr marL="0" indent="0">
              <a:buNone/>
            </a:pPr>
            <a:endParaRPr lang="de-AT" b="1" u="sng" dirty="0"/>
          </a:p>
          <a:p>
            <a:pPr marL="0" indent="0">
              <a:buNone/>
            </a:pPr>
            <a:r>
              <a:rPr lang="de-AT" sz="3000" i="1" dirty="0" smtClean="0"/>
              <a:t>Ein </a:t>
            </a:r>
            <a:r>
              <a:rPr lang="de-AT" sz="3000" i="1" dirty="0"/>
              <a:t>Anfang ist gemacht: ÖGB-Präsident </a:t>
            </a:r>
            <a:r>
              <a:rPr lang="de-AT" sz="3000" i="1" dirty="0" err="1"/>
              <a:t>Foglar</a:t>
            </a:r>
            <a:r>
              <a:rPr lang="de-AT" sz="3000" i="1" dirty="0"/>
              <a:t> hat in der ZIB2 am 14.4.2015 die geplanten Belastungen der </a:t>
            </a:r>
            <a:r>
              <a:rPr lang="de-AT" sz="3000" i="1" dirty="0" err="1"/>
              <a:t>LehrerInnen</a:t>
            </a:r>
            <a:r>
              <a:rPr lang="de-AT" sz="3000" i="1" dirty="0"/>
              <a:t> entschieden zurückgewiesen. Die APS-Gewerkschaft informiert ihre </a:t>
            </a:r>
            <a:r>
              <a:rPr lang="de-AT" sz="3000" i="1" dirty="0" err="1"/>
              <a:t>KollegInnen</a:t>
            </a:r>
            <a:r>
              <a:rPr lang="de-AT" sz="3000" i="1" dirty="0"/>
              <a:t>. Ein Anfang ist gemacht. Speed </a:t>
            </a:r>
            <a:r>
              <a:rPr lang="de-AT" sz="3000" i="1" dirty="0" err="1"/>
              <a:t>kills</a:t>
            </a:r>
            <a:r>
              <a:rPr lang="de-AT" sz="3000" i="1" dirty="0"/>
              <a:t>. Am 21.4.2015 will der Ministerrat Schellings Sparprogramm beschließen.</a:t>
            </a:r>
            <a:endParaRPr lang="de-AT" sz="3000" dirty="0"/>
          </a:p>
          <a:p>
            <a:pPr marL="0" indent="0" algn="r">
              <a:spcBef>
                <a:spcPts val="0"/>
              </a:spcBef>
              <a:buNone/>
            </a:pPr>
            <a:r>
              <a:rPr lang="de-AT" dirty="0" smtClean="0"/>
              <a:t>15.4.2015</a:t>
            </a:r>
            <a:endParaRPr lang="de-AT" dirty="0"/>
          </a:p>
          <a:p>
            <a:pPr marL="0" indent="0" algn="r">
              <a:spcBef>
                <a:spcPts val="0"/>
              </a:spcBef>
              <a:buNone/>
            </a:pPr>
            <a:r>
              <a:rPr lang="de-AT" u="sng" dirty="0" smtClean="0">
                <a:hlinkClick r:id="rId2"/>
              </a:rPr>
              <a:t>www.oeliug.at</a:t>
            </a:r>
            <a:endParaRPr lang="de-AT" dirty="0"/>
          </a:p>
          <a:p>
            <a:pPr marL="0" indent="0">
              <a:buNone/>
            </a:pPr>
            <a:endParaRPr lang="de-AT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AT" smtClean="0"/>
              <a:t>17.04.2015</a:t>
            </a:r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smtClean="0"/>
              <a:t>Reinhart Sellner - UGÖD</a:t>
            </a:r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465BA-B34B-40DB-99AC-C18BA2B2B511}" type="slidenum">
              <a:rPr lang="de-AT" smtClean="0"/>
              <a:t>10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68832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2075"/>
          </a:xfrm>
        </p:spPr>
        <p:txBody>
          <a:bodyPr>
            <a:normAutofit fontScale="90000"/>
          </a:bodyPr>
          <a:lstStyle/>
          <a:p>
            <a:endParaRPr lang="de-AT" dirty="0"/>
          </a:p>
        </p:txBody>
      </p:sp>
      <p:sp>
        <p:nvSpPr>
          <p:cNvPr id="10" name="Inhaltsplatzhalter 9"/>
          <p:cNvSpPr>
            <a:spLocks noGrp="1"/>
          </p:cNvSpPr>
          <p:nvPr>
            <p:ph idx="1"/>
          </p:nvPr>
        </p:nvSpPr>
        <p:spPr>
          <a:xfrm>
            <a:off x="838200" y="860425"/>
            <a:ext cx="10406204" cy="6137275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de-AT" sz="7000" b="1" dirty="0">
                <a:solidFill>
                  <a:srgbClr val="FF0066"/>
                </a:solidFill>
              </a:rPr>
              <a:t>UGÖD: Vermögenssteuern statt Sparpakete im öffentlichen Dienst!</a:t>
            </a:r>
            <a:r>
              <a:rPr lang="de-AT" sz="7000" dirty="0">
                <a:solidFill>
                  <a:srgbClr val="FF0066"/>
                </a:solidFill>
              </a:rPr>
              <a:t> </a:t>
            </a:r>
          </a:p>
          <a:p>
            <a:pPr marL="0" indent="0">
              <a:buNone/>
            </a:pPr>
            <a:r>
              <a:rPr lang="de-AT" sz="5500" b="1" dirty="0"/>
              <a:t>Einmal mehr gilt: Es braucht eine nachhaltige und ausreichende Finanzierung von Bildung, Sozialstaat und öffentlichen Diensten!</a:t>
            </a:r>
            <a:endParaRPr lang="de-AT" sz="5500" dirty="0"/>
          </a:p>
          <a:p>
            <a:pPr marL="0" indent="0">
              <a:buNone/>
            </a:pPr>
            <a:r>
              <a:rPr lang="de-AT" sz="5300" i="1" dirty="0"/>
              <a:t>Wien (OTS)</a:t>
            </a:r>
            <a:r>
              <a:rPr lang="de-AT" sz="5300" dirty="0"/>
              <a:t> </a:t>
            </a:r>
            <a:r>
              <a:rPr lang="de-AT" sz="5300" dirty="0" smtClean="0"/>
              <a:t>"</a:t>
            </a:r>
            <a:r>
              <a:rPr lang="de-AT" sz="5300" dirty="0"/>
              <a:t>Wir Unabhängige </a:t>
            </a:r>
            <a:r>
              <a:rPr lang="de-AT" sz="5300" dirty="0" err="1"/>
              <a:t>GewerkschafterInnen</a:t>
            </a:r>
            <a:r>
              <a:rPr lang="de-AT" sz="5300" dirty="0"/>
              <a:t> begrüßen die klare Absage Erich </a:t>
            </a:r>
            <a:r>
              <a:rPr lang="de-AT" sz="5300" dirty="0" err="1"/>
              <a:t>Foglars</a:t>
            </a:r>
            <a:r>
              <a:rPr lang="de-AT" sz="5300" dirty="0"/>
              <a:t> an die Sparpaket-Pläne der Regierung, ebenso wie die Plakataktion der </a:t>
            </a:r>
            <a:r>
              <a:rPr lang="de-AT" sz="5300" dirty="0" err="1"/>
              <a:t>PflichtschullehrerInnen</a:t>
            </a:r>
            <a:r>
              <a:rPr lang="de-AT" sz="5300" dirty="0"/>
              <a:t>-Gewerkschaft. Wir gehen aber einen Schritt weiter und fordern endlich ernsthafte </a:t>
            </a:r>
            <a:r>
              <a:rPr lang="de-AT" sz="5300" b="1" dirty="0"/>
              <a:t>Verhandlungen über eine solidarische Gegenfinanzierung der Lohnsteuersenkung über vermögensbezogene Steuern und eine Solidarabgabe der Reichen</a:t>
            </a:r>
            <a:r>
              <a:rPr lang="de-AT" sz="5300" dirty="0"/>
              <a:t>," bekräftigt Reinhart </a:t>
            </a:r>
            <a:r>
              <a:rPr lang="de-AT" sz="5300" dirty="0" err="1"/>
              <a:t>Sellner</a:t>
            </a:r>
            <a:r>
              <a:rPr lang="de-AT" sz="5300" dirty="0"/>
              <a:t>, Vorsitzender der UG im öffentlichen Dienst die Position der Unabhängigen </a:t>
            </a:r>
            <a:r>
              <a:rPr lang="de-AT" sz="5300" dirty="0" err="1"/>
              <a:t>GewerkschafterInnen</a:t>
            </a:r>
            <a:r>
              <a:rPr lang="de-AT" sz="5300" dirty="0"/>
              <a:t>. "</a:t>
            </a:r>
            <a:r>
              <a:rPr lang="de-AT" sz="5300" dirty="0" err="1" smtClean="0"/>
              <a:t>Vermögessteuern</a:t>
            </a:r>
            <a:r>
              <a:rPr lang="de-AT" sz="5300" dirty="0" smtClean="0"/>
              <a:t> </a:t>
            </a:r>
            <a:r>
              <a:rPr lang="de-AT" sz="5300" dirty="0"/>
              <a:t>braucht es zusätzlich zur nachhaltigen und ausreichenden Finanzierung des Sozialstaates und seiner öffentlichen Dienste, insbesondere auch Bildung und Forschung."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de-AT" sz="5500" b="1" dirty="0"/>
              <a:t>Für die öffentlichen Dienste fordert die </a:t>
            </a:r>
            <a:r>
              <a:rPr lang="de-AT" sz="5500" b="1" dirty="0" err="1"/>
              <a:t>UGöD</a:t>
            </a:r>
            <a:r>
              <a:rPr lang="de-AT" sz="5500" b="1" dirty="0"/>
              <a:t>:</a:t>
            </a:r>
          </a:p>
          <a:p>
            <a:pPr lvl="0">
              <a:spcBef>
                <a:spcPts val="600"/>
              </a:spcBef>
            </a:pPr>
            <a:r>
              <a:rPr lang="de-AT" sz="5300" b="1" dirty="0">
                <a:solidFill>
                  <a:srgbClr val="FF0066"/>
                </a:solidFill>
              </a:rPr>
              <a:t>Stopp</a:t>
            </a:r>
            <a:r>
              <a:rPr lang="de-AT" sz="5300" dirty="0">
                <a:solidFill>
                  <a:srgbClr val="FF0066"/>
                </a:solidFill>
              </a:rPr>
              <a:t> der Umverteilung </a:t>
            </a:r>
            <a:r>
              <a:rPr lang="de-AT" sz="5300" dirty="0" smtClean="0">
                <a:solidFill>
                  <a:srgbClr val="FF0066"/>
                </a:solidFill>
              </a:rPr>
              <a:t>des Reichtums </a:t>
            </a:r>
            <a:r>
              <a:rPr lang="de-AT" sz="5300" dirty="0">
                <a:solidFill>
                  <a:srgbClr val="FF0066"/>
                </a:solidFill>
              </a:rPr>
              <a:t>von den </a:t>
            </a:r>
            <a:r>
              <a:rPr lang="de-AT" sz="5300" dirty="0" err="1">
                <a:solidFill>
                  <a:srgbClr val="FF0066"/>
                </a:solidFill>
              </a:rPr>
              <a:t>ArbeitnehmerInnen</a:t>
            </a:r>
            <a:r>
              <a:rPr lang="de-AT" sz="5300" dirty="0">
                <a:solidFill>
                  <a:srgbClr val="FF0066"/>
                </a:solidFill>
              </a:rPr>
              <a:t> zu den Besitzenden!</a:t>
            </a:r>
          </a:p>
          <a:p>
            <a:pPr lvl="0">
              <a:spcBef>
                <a:spcPts val="600"/>
              </a:spcBef>
            </a:pPr>
            <a:r>
              <a:rPr lang="de-AT" sz="5300" b="1" dirty="0">
                <a:solidFill>
                  <a:srgbClr val="FF0066"/>
                </a:solidFill>
              </a:rPr>
              <a:t>Stopp</a:t>
            </a:r>
            <a:r>
              <a:rPr lang="de-AT" sz="5300" dirty="0">
                <a:solidFill>
                  <a:srgbClr val="FF0066"/>
                </a:solidFill>
              </a:rPr>
              <a:t> den Bildungs- und Sozialsparpaketen!</a:t>
            </a:r>
          </a:p>
          <a:p>
            <a:pPr lvl="0">
              <a:spcBef>
                <a:spcPts val="600"/>
              </a:spcBef>
            </a:pPr>
            <a:r>
              <a:rPr lang="de-AT" sz="5300" b="1" dirty="0">
                <a:solidFill>
                  <a:srgbClr val="FF0066"/>
                </a:solidFill>
              </a:rPr>
              <a:t>Stopp</a:t>
            </a:r>
            <a:r>
              <a:rPr lang="de-AT" sz="5300" dirty="0">
                <a:solidFill>
                  <a:srgbClr val="FF0066"/>
                </a:solidFill>
              </a:rPr>
              <a:t> dem Wegsparen von Arbeitsplätzen im öffentlichen Dienst - allein bei den </a:t>
            </a:r>
            <a:r>
              <a:rPr lang="de-AT" sz="5300" dirty="0" err="1">
                <a:solidFill>
                  <a:srgbClr val="FF0066"/>
                </a:solidFill>
              </a:rPr>
              <a:t>LehrerInnen</a:t>
            </a:r>
            <a:r>
              <a:rPr lang="de-AT" sz="5300" dirty="0">
                <a:solidFill>
                  <a:srgbClr val="FF0066"/>
                </a:solidFill>
              </a:rPr>
              <a:t> würden durch die geplante Arbeitszeiterhöhung ca. 10.000 Arbeitsplätze </a:t>
            </a:r>
            <a:r>
              <a:rPr lang="de-AT" sz="5300" dirty="0" smtClean="0">
                <a:solidFill>
                  <a:srgbClr val="FF0066"/>
                </a:solidFill>
              </a:rPr>
              <a:t>gestrichen!</a:t>
            </a:r>
            <a:endParaRPr lang="de-AT" sz="5300" dirty="0">
              <a:solidFill>
                <a:srgbClr val="FF0066"/>
              </a:solidFill>
            </a:endParaRPr>
          </a:p>
          <a:p>
            <a:pPr lvl="0">
              <a:spcBef>
                <a:spcPts val="600"/>
              </a:spcBef>
            </a:pPr>
            <a:r>
              <a:rPr lang="de-AT" sz="5300" b="1" dirty="0">
                <a:solidFill>
                  <a:srgbClr val="FF0066"/>
                </a:solidFill>
              </a:rPr>
              <a:t>Stopp</a:t>
            </a:r>
            <a:r>
              <a:rPr lang="de-AT" sz="5300" dirty="0">
                <a:solidFill>
                  <a:srgbClr val="FF0066"/>
                </a:solidFill>
              </a:rPr>
              <a:t> der Geringschätzung der Arbeit der öffentlich Bediensteten und der demotivierenden Überbelastung durch Budgetkürzungen und </a:t>
            </a:r>
            <a:r>
              <a:rPr lang="de-AT" sz="5300" dirty="0" smtClean="0">
                <a:solidFill>
                  <a:srgbClr val="FF0066"/>
                </a:solidFill>
              </a:rPr>
              <a:t>Einsparungen!</a:t>
            </a:r>
            <a:endParaRPr lang="de-AT" sz="5300" dirty="0">
              <a:solidFill>
                <a:srgbClr val="FF0066"/>
              </a:solidFill>
            </a:endParaRPr>
          </a:p>
          <a:p>
            <a:pPr lvl="0">
              <a:spcBef>
                <a:spcPts val="600"/>
              </a:spcBef>
            </a:pPr>
            <a:r>
              <a:rPr lang="de-AT" sz="5300" b="1" dirty="0">
                <a:solidFill>
                  <a:srgbClr val="FF0066"/>
                </a:solidFill>
              </a:rPr>
              <a:t>Stopp </a:t>
            </a:r>
            <a:r>
              <a:rPr lang="de-AT" sz="5300" dirty="0">
                <a:solidFill>
                  <a:srgbClr val="FF0066"/>
                </a:solidFill>
              </a:rPr>
              <a:t>der Dauerbelastung der </a:t>
            </a:r>
            <a:r>
              <a:rPr lang="de-AT" sz="5300" dirty="0" err="1">
                <a:solidFill>
                  <a:srgbClr val="FF0066"/>
                </a:solidFill>
              </a:rPr>
              <a:t>ArbeitnehmerInnen</a:t>
            </a:r>
            <a:r>
              <a:rPr lang="de-AT" sz="5300" dirty="0">
                <a:solidFill>
                  <a:srgbClr val="FF0066"/>
                </a:solidFill>
              </a:rPr>
              <a:t> im öffentlichen Dienst und in der Privatwirtschaft!</a:t>
            </a:r>
          </a:p>
          <a:p>
            <a:pPr marL="0" indent="0">
              <a:buNone/>
            </a:pPr>
            <a:endParaRPr lang="de-AT" dirty="0"/>
          </a:p>
        </p:txBody>
      </p:sp>
      <p:pic>
        <p:nvPicPr>
          <p:cNvPr id="13" name="Grafik 12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63150" y="342901"/>
            <a:ext cx="1139509" cy="495300"/>
          </a:xfrm>
          <a:prstGeom prst="rect">
            <a:avLst/>
          </a:prstGeom>
          <a:solidFill>
            <a:srgbClr val="FFFFFF"/>
          </a:solidFill>
          <a:ln w="635">
            <a:solidFill>
              <a:srgbClr val="808080"/>
            </a:solidFill>
            <a:miter lim="800000"/>
            <a:headEnd/>
            <a:tailEnd/>
          </a:ln>
        </p:spPr>
      </p:pic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AT" smtClean="0"/>
              <a:t>17.04.2015</a:t>
            </a:r>
            <a:endParaRPr lang="de-AT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smtClean="0"/>
              <a:t>Reinhart Sellner - UGÖD</a:t>
            </a:r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465BA-B34B-40DB-99AC-C18BA2B2B511}" type="slidenum">
              <a:rPr lang="de-AT" smtClean="0"/>
              <a:t>11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71251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3025"/>
          </a:xfrm>
        </p:spPr>
        <p:txBody>
          <a:bodyPr>
            <a:normAutofit fontScale="90000"/>
          </a:bodyPr>
          <a:lstStyle/>
          <a:p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510954"/>
            <a:ext cx="10397150" cy="5917005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de-AT" b="1" dirty="0" smtClean="0"/>
          </a:p>
          <a:p>
            <a:pPr marL="0" indent="0">
              <a:buNone/>
            </a:pPr>
            <a:r>
              <a:rPr lang="de-AT" b="1" dirty="0" smtClean="0">
                <a:solidFill>
                  <a:srgbClr val="FF0066"/>
                </a:solidFill>
              </a:rPr>
              <a:t>ÖGB </a:t>
            </a:r>
            <a:r>
              <a:rPr lang="de-AT" b="1" dirty="0">
                <a:solidFill>
                  <a:srgbClr val="FF0066"/>
                </a:solidFill>
              </a:rPr>
              <a:t>und GÖD gefordert: Soziale Steuersystemreform durchsetzen</a:t>
            </a:r>
            <a:endParaRPr lang="de-AT" dirty="0">
              <a:solidFill>
                <a:srgbClr val="FF0066"/>
              </a:solidFill>
            </a:endParaRPr>
          </a:p>
          <a:p>
            <a:pPr marL="0" indent="0">
              <a:buNone/>
            </a:pPr>
            <a:r>
              <a:rPr lang="de-AT" sz="3000" dirty="0"/>
              <a:t>"</a:t>
            </a:r>
            <a:r>
              <a:rPr lang="de-AT" sz="3000" b="1" dirty="0"/>
              <a:t>Gewerkschaftliche Aktionen für das Anheben vermögensbezogener Steuern, für Erbschafts- und Schenkungssteuer, für eine Solidarabgabe der reichen Profiteure von Finanzkrise und Staatsverschuldung</a:t>
            </a:r>
            <a:r>
              <a:rPr lang="de-AT" sz="3000" dirty="0"/>
              <a:t> sind notwendig," so </a:t>
            </a:r>
            <a:r>
              <a:rPr lang="de-AT" sz="3000" dirty="0" err="1"/>
              <a:t>Sellner</a:t>
            </a:r>
            <a:r>
              <a:rPr lang="de-AT" sz="3000" dirty="0"/>
              <a:t> weiter. " Es braucht solidarische, parteiübergreifende Aktionen aller ÖGB-Gewerkschaften um gegen die unzumutbaren Belastungen von </a:t>
            </a:r>
            <a:r>
              <a:rPr lang="de-AT" sz="3000" dirty="0" err="1"/>
              <a:t>ArbeitnehmerInnen</a:t>
            </a:r>
            <a:r>
              <a:rPr lang="de-AT" sz="3000" dirty="0"/>
              <a:t>, gegen Arbeitsplatzvernichtung, Reallohnverluste, </a:t>
            </a:r>
            <a:r>
              <a:rPr lang="de-AT" sz="3000" dirty="0" err="1"/>
              <a:t>Prekarisierung</a:t>
            </a:r>
            <a:r>
              <a:rPr lang="de-AT" sz="3000" dirty="0"/>
              <a:t> und den fortgesetzten Sozial- und Bildungsabbau durch </a:t>
            </a:r>
            <a:r>
              <a:rPr lang="de-AT" sz="3000" dirty="0" err="1"/>
              <a:t>arbeitnehmerInnenfeindliche</a:t>
            </a:r>
            <a:r>
              <a:rPr lang="de-AT" sz="3000" dirty="0"/>
              <a:t> Sparpakete vorzugehen."</a:t>
            </a:r>
          </a:p>
          <a:p>
            <a:pPr marL="0" indent="0">
              <a:buNone/>
            </a:pPr>
            <a:r>
              <a:rPr lang="de-AT" sz="3000" dirty="0"/>
              <a:t>Die Unabhängigen </a:t>
            </a:r>
            <a:r>
              <a:rPr lang="de-AT" sz="3000" dirty="0" err="1"/>
              <a:t>GewerkschafterInnen</a:t>
            </a:r>
            <a:r>
              <a:rPr lang="de-AT" sz="3000" dirty="0"/>
              <a:t> fordern die FCG-Führung der </a:t>
            </a:r>
            <a:r>
              <a:rPr lang="de-AT" sz="3000" dirty="0" err="1"/>
              <a:t>GöD</a:t>
            </a:r>
            <a:r>
              <a:rPr lang="de-AT" sz="3000" dirty="0"/>
              <a:t> einmal mehr auf, ÖVP-Positionen zugunsten einer sozial ausgewogenen Steuerstrukturreform zu überwinden und </a:t>
            </a:r>
            <a:r>
              <a:rPr lang="de-AT" sz="3000" b="1" dirty="0">
                <a:solidFill>
                  <a:srgbClr val="FF0066"/>
                </a:solidFill>
              </a:rPr>
              <a:t>gemeinsam mit dem ÖGB für eine ausreichende Gegenfinanzierung der Steuerreform und der öffentlichen Dienste</a:t>
            </a:r>
            <a:r>
              <a:rPr lang="de-AT" sz="3000" dirty="0">
                <a:solidFill>
                  <a:srgbClr val="FF0066"/>
                </a:solidFill>
              </a:rPr>
              <a:t> </a:t>
            </a:r>
            <a:r>
              <a:rPr lang="de-AT" sz="3000" dirty="0"/>
              <a:t>zu kämpfen.</a:t>
            </a:r>
          </a:p>
          <a:p>
            <a:pPr marL="0" indent="0">
              <a:buNone/>
            </a:pPr>
            <a:r>
              <a:rPr lang="de-AT" sz="3000" b="1" dirty="0"/>
              <a:t>Speed </a:t>
            </a:r>
            <a:r>
              <a:rPr lang="de-AT" sz="3000" b="1" dirty="0" err="1" smtClean="0"/>
              <a:t>kills</a:t>
            </a:r>
            <a:r>
              <a:rPr lang="de-AT" sz="3000" b="1" dirty="0"/>
              <a:t> </a:t>
            </a:r>
            <a:r>
              <a:rPr lang="de-AT" sz="3000" b="1" dirty="0" smtClean="0"/>
              <a:t>- </a:t>
            </a:r>
            <a:r>
              <a:rPr lang="de-AT" sz="3000" dirty="0" smtClean="0"/>
              <a:t>Die </a:t>
            </a:r>
            <a:r>
              <a:rPr lang="de-AT" sz="3000" dirty="0"/>
              <a:t>Regierung will die geplanten </a:t>
            </a:r>
            <a:r>
              <a:rPr lang="de-AT" sz="3000" b="1" dirty="0"/>
              <a:t>Budgetkürzungen bereits am 21. April 2015 im Ministerrat</a:t>
            </a:r>
            <a:r>
              <a:rPr lang="de-AT" sz="3000" dirty="0"/>
              <a:t> beschließen. "</a:t>
            </a:r>
            <a:r>
              <a:rPr lang="de-AT" sz="3000" b="1" dirty="0"/>
              <a:t>Was bis Herbst verhandelbar bleibt, ist nur mehr das Wie der Kürzungen</a:t>
            </a:r>
            <a:r>
              <a:rPr lang="de-AT" sz="3000" dirty="0"/>
              <a:t>, </a:t>
            </a:r>
            <a:r>
              <a:rPr lang="de-AT" sz="3000" dirty="0" err="1"/>
              <a:t>LehrerInnen</a:t>
            </a:r>
            <a:r>
              <a:rPr lang="de-AT" sz="3000" dirty="0"/>
              <a:t>-Arbeitszeiterhöhung und Personalabbau inklusive. </a:t>
            </a:r>
            <a:r>
              <a:rPr lang="de-AT" sz="3000" b="1" dirty="0">
                <a:solidFill>
                  <a:srgbClr val="FF0066"/>
                </a:solidFill>
              </a:rPr>
              <a:t>Die UGÖD hat beim GÖD-Vorsitzenden die sofortige Einberufung der Bundeskonferenz (Zentralvorstand) beantragt</a:t>
            </a:r>
            <a:r>
              <a:rPr lang="de-AT" sz="3000" dirty="0"/>
              <a:t>. Der von der Regierung aufgebaute Zeitdruck verlangt rasches und entschiedenes gewerkschaftliche Handeln," schließt </a:t>
            </a:r>
            <a:r>
              <a:rPr lang="de-AT" sz="3000" dirty="0" err="1"/>
              <a:t>Sellner</a:t>
            </a:r>
            <a:r>
              <a:rPr lang="de-AT" sz="3000" dirty="0" smtClean="0"/>
              <a:t>.</a:t>
            </a:r>
            <a:endParaRPr lang="de-AT" sz="3000" dirty="0"/>
          </a:p>
        </p:txBody>
      </p:sp>
      <p:pic>
        <p:nvPicPr>
          <p:cNvPr id="5" name="Grafik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18037" y="674295"/>
            <a:ext cx="1066799" cy="419100"/>
          </a:xfrm>
          <a:prstGeom prst="rect">
            <a:avLst/>
          </a:prstGeom>
          <a:solidFill>
            <a:srgbClr val="FFFFFF"/>
          </a:solidFill>
          <a:ln w="635">
            <a:solidFill>
              <a:srgbClr val="808080"/>
            </a:solidFill>
            <a:miter lim="800000"/>
            <a:headEnd/>
            <a:tailEnd/>
          </a:ln>
        </p:spPr>
      </p:pic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AT" smtClean="0"/>
              <a:t>17.04.2015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smtClean="0"/>
              <a:t>Reinhart Sellner - UGÖD</a:t>
            </a:r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465BA-B34B-40DB-99AC-C18BA2B2B511}" type="slidenum">
              <a:rPr lang="de-AT" smtClean="0"/>
              <a:t>12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934737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852616"/>
            <a:ext cx="10515600" cy="838072"/>
          </a:xfrm>
        </p:spPr>
        <p:txBody>
          <a:bodyPr>
            <a:normAutofit/>
          </a:bodyPr>
          <a:lstStyle/>
          <a:p>
            <a:pPr algn="r"/>
            <a:r>
              <a:rPr lang="de-AT" sz="18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Beamtensparpaket, Lehrpflichterhöhung, Budgetkrise, Finanzmärkte + </a:t>
            </a:r>
            <a:r>
              <a:rPr lang="de-AT" sz="1800" dirty="0" err="1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Hypo</a:t>
            </a:r>
            <a:r>
              <a:rPr lang="de-AT" sz="18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AT" sz="18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AT" sz="1800" dirty="0" smtClean="0">
                <a:solidFill>
                  <a:schemeClr val="tx2">
                    <a:lumMod val="75000"/>
                  </a:schemeClr>
                </a:solidFill>
                <a:latin typeface="Arial Black" panose="020B0A04020102020204" pitchFamily="34" charset="0"/>
              </a:rPr>
              <a:t>Alles Häupl?</a:t>
            </a:r>
            <a:endParaRPr lang="de-AT" sz="1800" dirty="0">
              <a:solidFill>
                <a:schemeClr val="tx2">
                  <a:lumMod val="75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978025"/>
            <a:ext cx="10515600" cy="41370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AT" sz="3200" dirty="0" smtClean="0"/>
              <a:t>Restriktive neoliberale </a:t>
            </a:r>
            <a:r>
              <a:rPr lang="de-AT" sz="3200" dirty="0" err="1" smtClean="0"/>
              <a:t>Austeritätspolitik</a:t>
            </a:r>
            <a:r>
              <a:rPr lang="de-AT" sz="3200" dirty="0" smtClean="0"/>
              <a:t> und die Empfindsamkeit der Finanzmärkte</a:t>
            </a:r>
          </a:p>
          <a:p>
            <a:pPr marL="0" indent="0">
              <a:buNone/>
            </a:pPr>
            <a:r>
              <a:rPr lang="de-AT" sz="3200" dirty="0" smtClean="0"/>
              <a:t>Die Reichen werden reicher, die Mächtigen mächtiger und dem Erfolgsmodell Wohlfahrtsstaat geht das Geld aus</a:t>
            </a:r>
          </a:p>
          <a:p>
            <a:pPr marL="0" indent="0">
              <a:buNone/>
            </a:pPr>
            <a:r>
              <a:rPr lang="de-AT" sz="3200" dirty="0" smtClean="0"/>
              <a:t>Budgetkrise als Dauerzustand, Sparpakete für öffentlich Bedienstete als Naturgesetz</a:t>
            </a:r>
          </a:p>
          <a:p>
            <a:pPr marL="0" indent="0">
              <a:buNone/>
            </a:pPr>
            <a:r>
              <a:rPr lang="de-AT" sz="3200" b="1" dirty="0" smtClean="0">
                <a:solidFill>
                  <a:srgbClr val="FF0066"/>
                </a:solidFill>
              </a:rPr>
              <a:t>Für die soziale Umverteilung des gesellschaftlich erarbeiteten Reichtums kämpfen – SYRIZA, </a:t>
            </a:r>
            <a:r>
              <a:rPr lang="de-AT" sz="3200" b="1" dirty="0" err="1" smtClean="0">
                <a:solidFill>
                  <a:srgbClr val="FF0066"/>
                </a:solidFill>
              </a:rPr>
              <a:t>podemos</a:t>
            </a:r>
            <a:r>
              <a:rPr lang="de-AT" sz="3200" b="1" dirty="0" smtClean="0">
                <a:solidFill>
                  <a:srgbClr val="FF0066"/>
                </a:solidFill>
              </a:rPr>
              <a:t> …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AT" smtClean="0"/>
              <a:t>17.04.2015</a:t>
            </a:r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smtClean="0"/>
              <a:t>Reinhart Sellner - UGÖD</a:t>
            </a:r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465BA-B34B-40DB-99AC-C18BA2B2B511}" type="slidenum">
              <a:rPr lang="de-AT" smtClean="0"/>
              <a:t>2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237431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874713"/>
            <a:ext cx="9144000" cy="731151"/>
          </a:xfrm>
        </p:spPr>
        <p:txBody>
          <a:bodyPr>
            <a:normAutofit/>
          </a:bodyPr>
          <a:lstStyle/>
          <a:p>
            <a:pPr algn="r"/>
            <a:r>
              <a:rPr lang="de-AT" sz="1800" dirty="0">
                <a:solidFill>
                  <a:srgbClr val="44546A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Beamtensparpaket, Lehrpflichterhöhung, Budgetkrise, Finanzmärkte + </a:t>
            </a:r>
            <a:r>
              <a:rPr lang="de-AT" sz="1800" dirty="0" err="1">
                <a:solidFill>
                  <a:srgbClr val="44546A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Hypo</a:t>
            </a:r>
            <a:r>
              <a:rPr lang="de-AT" sz="1800" dirty="0">
                <a:solidFill>
                  <a:srgbClr val="44546A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AT" sz="1800" dirty="0">
                <a:solidFill>
                  <a:srgbClr val="44546A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AT" sz="1800" dirty="0">
                <a:solidFill>
                  <a:srgbClr val="44546A">
                    <a:lumMod val="75000"/>
                  </a:srgbClr>
                </a:solidFill>
                <a:latin typeface="Arial Black" panose="020B0A04020102020204" pitchFamily="34" charset="0"/>
              </a:rPr>
              <a:t>Alles Häupl?</a:t>
            </a:r>
            <a:endParaRPr lang="de-AT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1853513"/>
            <a:ext cx="9144000" cy="4139513"/>
          </a:xfrm>
        </p:spPr>
        <p:txBody>
          <a:bodyPr>
            <a:noAutofit/>
          </a:bodyPr>
          <a:lstStyle/>
          <a:p>
            <a:pPr algn="l"/>
            <a:r>
              <a:rPr lang="de-AT" sz="3200" b="1" dirty="0" smtClean="0"/>
              <a:t>ÖGB – programmatische Steuerstrukturforderungen</a:t>
            </a:r>
            <a:r>
              <a:rPr lang="de-AT" sz="3200" dirty="0" smtClean="0"/>
              <a:t>, </a:t>
            </a:r>
            <a:r>
              <a:rPr lang="de-AT" sz="3200" b="1" dirty="0" smtClean="0"/>
              <a:t>vermögensbezogene Steuern </a:t>
            </a:r>
            <a:r>
              <a:rPr lang="de-AT" sz="3200" dirty="0" smtClean="0"/>
              <a:t>zur </a:t>
            </a:r>
            <a:r>
              <a:rPr lang="de-AT" sz="3200" b="1" dirty="0" smtClean="0"/>
              <a:t>Sicherung des </a:t>
            </a:r>
            <a:br>
              <a:rPr lang="de-AT" sz="3200" b="1" dirty="0" smtClean="0"/>
            </a:br>
            <a:r>
              <a:rPr lang="de-AT" sz="3200" b="1" dirty="0" smtClean="0"/>
              <a:t>Sozial-und Bildungswesen, Pensionen, Gesundheit </a:t>
            </a:r>
            <a:r>
              <a:rPr lang="de-AT" sz="3200" dirty="0" smtClean="0"/>
              <a:t/>
            </a:r>
            <a:br>
              <a:rPr lang="de-AT" sz="3200" dirty="0" smtClean="0"/>
            </a:br>
            <a:r>
              <a:rPr lang="de-AT" sz="2800" dirty="0" smtClean="0"/>
              <a:t>(seit ÖGB-Krise Mehrheitsbeschlüsse gegen ÖAAB/FCG)</a:t>
            </a:r>
          </a:p>
          <a:p>
            <a:pPr algn="l"/>
            <a:r>
              <a:rPr lang="de-AT" sz="3200" b="1" dirty="0" smtClean="0"/>
              <a:t>GÖD – Vertretung der </a:t>
            </a:r>
            <a:r>
              <a:rPr lang="de-AT" sz="3200" b="1" dirty="0" err="1" smtClean="0"/>
              <a:t>ArbeitnehmerInnen</a:t>
            </a:r>
            <a:r>
              <a:rPr lang="de-AT" sz="3200" b="1" dirty="0" smtClean="0"/>
              <a:t> im öffentlichen Dienst</a:t>
            </a:r>
            <a:r>
              <a:rPr lang="de-AT" sz="3200" dirty="0" smtClean="0"/>
              <a:t>, der durch Staatseinnahmen finanziert wird</a:t>
            </a:r>
          </a:p>
          <a:p>
            <a:pPr algn="l"/>
            <a:r>
              <a:rPr lang="de-AT" sz="3200" dirty="0" smtClean="0"/>
              <a:t>	wie ÖVP/Wirtschaftsbund/IV gegen 	Mehrbelastung von Vermögen</a:t>
            </a:r>
            <a:endParaRPr lang="de-AT" sz="3200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AT" smtClean="0"/>
              <a:t>17.04.2015</a:t>
            </a:r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smtClean="0"/>
              <a:t>Reinhart Sellner - UGÖD</a:t>
            </a:r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465BA-B34B-40DB-99AC-C18BA2B2B511}" type="slidenum">
              <a:rPr lang="de-AT" smtClean="0"/>
              <a:t>3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757328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691978"/>
            <a:ext cx="10515600" cy="815546"/>
          </a:xfrm>
        </p:spPr>
        <p:txBody>
          <a:bodyPr/>
          <a:lstStyle/>
          <a:p>
            <a:pPr algn="r"/>
            <a:r>
              <a:rPr lang="de-AT" sz="1800" dirty="0">
                <a:solidFill>
                  <a:srgbClr val="44546A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Beamtensparpaket, Lehrpflichterhöhung, Budgetkrise, Finanzmärkte + </a:t>
            </a:r>
            <a:r>
              <a:rPr lang="de-AT" sz="1800" dirty="0" err="1">
                <a:solidFill>
                  <a:srgbClr val="44546A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Hypo</a:t>
            </a:r>
            <a:r>
              <a:rPr lang="de-AT" sz="1800" dirty="0">
                <a:solidFill>
                  <a:srgbClr val="44546A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AT" sz="1800" dirty="0">
                <a:solidFill>
                  <a:srgbClr val="44546A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AT" sz="1800" dirty="0">
                <a:solidFill>
                  <a:srgbClr val="44546A">
                    <a:lumMod val="75000"/>
                  </a:srgbClr>
                </a:solidFill>
                <a:latin typeface="Arial Black" panose="020B0A04020102020204" pitchFamily="34" charset="0"/>
              </a:rPr>
              <a:t>Alles Häupl?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594022"/>
            <a:ext cx="10515600" cy="458294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de-AT" sz="3200" b="1" dirty="0" smtClean="0"/>
              <a:t>ÖGB-Steuerreform – Kompromiss der FSG mit FCG/ÖAAB</a:t>
            </a:r>
          </a:p>
          <a:p>
            <a:pPr marL="0" indent="0">
              <a:buNone/>
            </a:pPr>
            <a:r>
              <a:rPr lang="de-AT" sz="3200" dirty="0" smtClean="0"/>
              <a:t>d.h. starke Berücksichtigung von Einkommen über 4000€, dadurch Ausweitung des Gesamtvolumens</a:t>
            </a:r>
          </a:p>
          <a:p>
            <a:pPr marL="0" indent="0">
              <a:buNone/>
            </a:pPr>
            <a:r>
              <a:rPr lang="de-AT" sz="3200" dirty="0" smtClean="0"/>
              <a:t>d.h. Verzicht auf explizite Forderungen zur vermögensbezogenen Gegenfinanzierung, stattdessen Auflistung möglicher Maßnahmen</a:t>
            </a:r>
            <a:br>
              <a:rPr lang="de-AT" sz="3200" dirty="0" smtClean="0"/>
            </a:br>
            <a:r>
              <a:rPr lang="de-AT" sz="3200" dirty="0" smtClean="0"/>
              <a:t>„Regierung nicht präjudizieren …“</a:t>
            </a:r>
          </a:p>
          <a:p>
            <a:pPr marL="0" indent="0">
              <a:buNone/>
            </a:pPr>
            <a:r>
              <a:rPr lang="de-AT" sz="3200" dirty="0" smtClean="0">
                <a:solidFill>
                  <a:srgbClr val="FF0066"/>
                </a:solidFill>
              </a:rPr>
              <a:t>Stimmenthaltung des UG-Vertreters im ÖGB-Vorstand, der Steuerstrukturreform einfordert + auf Finanzbedarf öffentlicher Dienst hinweist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AT" smtClean="0"/>
              <a:t>17.04.2015</a:t>
            </a:r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smtClean="0"/>
              <a:t>Reinhart Sellner - UGÖD</a:t>
            </a:r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465BA-B34B-40DB-99AC-C18BA2B2B511}" type="slidenum">
              <a:rPr lang="de-AT" smtClean="0"/>
              <a:t>4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50251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902044"/>
            <a:ext cx="10515600" cy="716692"/>
          </a:xfrm>
        </p:spPr>
        <p:txBody>
          <a:bodyPr/>
          <a:lstStyle/>
          <a:p>
            <a:pPr algn="r"/>
            <a:r>
              <a:rPr lang="de-AT" sz="1800" dirty="0">
                <a:solidFill>
                  <a:srgbClr val="44546A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Beamtensparpaket, Lehrpflichterhöhung, Budgetkrise, Finanzmärkte + </a:t>
            </a:r>
            <a:r>
              <a:rPr lang="de-AT" sz="1800" dirty="0" err="1">
                <a:solidFill>
                  <a:srgbClr val="44546A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Hypo</a:t>
            </a:r>
            <a:r>
              <a:rPr lang="de-AT" sz="1800" dirty="0">
                <a:solidFill>
                  <a:srgbClr val="44546A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AT" sz="1800" dirty="0">
                <a:solidFill>
                  <a:srgbClr val="44546A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AT" sz="1800" dirty="0">
                <a:solidFill>
                  <a:srgbClr val="44546A">
                    <a:lumMod val="75000"/>
                  </a:srgbClr>
                </a:solidFill>
                <a:latin typeface="Arial Black" panose="020B0A04020102020204" pitchFamily="34" charset="0"/>
              </a:rPr>
              <a:t>Alles Häupl?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028700" y="2077480"/>
            <a:ext cx="10515600" cy="394232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de-AT" sz="3200" b="1" dirty="0" smtClean="0"/>
              <a:t>SPÖ und ÖVP-beschließen Lohnsteuersenkung ohne ausreichende Gegenfinanzierung </a:t>
            </a:r>
            <a:r>
              <a:rPr lang="de-AT" sz="3200" dirty="0" smtClean="0"/>
              <a:t>durch vermögensbezogene Steuern</a:t>
            </a:r>
          </a:p>
          <a:p>
            <a:pPr marL="0" indent="0">
              <a:buNone/>
            </a:pPr>
            <a:r>
              <a:rPr lang="de-AT" sz="3200" dirty="0" smtClean="0"/>
              <a:t>BMF Schelling verschickt </a:t>
            </a:r>
            <a:r>
              <a:rPr lang="de-AT" sz="3200" b="1" dirty="0" smtClean="0"/>
              <a:t>Budgetbrief an Ministerien</a:t>
            </a:r>
          </a:p>
          <a:p>
            <a:pPr marL="0" indent="0">
              <a:buNone/>
            </a:pPr>
            <a:r>
              <a:rPr lang="de-AT" sz="3200" dirty="0" smtClean="0"/>
              <a:t>Ministerrat soll am </a:t>
            </a:r>
            <a:r>
              <a:rPr lang="de-AT" sz="3200" b="1" dirty="0" smtClean="0"/>
              <a:t>21. April </a:t>
            </a:r>
            <a:r>
              <a:rPr lang="de-AT" sz="3200" dirty="0" smtClean="0"/>
              <a:t>nachgekürzten </a:t>
            </a:r>
            <a:r>
              <a:rPr lang="de-AT" sz="3200" b="1" dirty="0" smtClean="0"/>
              <a:t>Budgetrahmen 2016-19</a:t>
            </a:r>
            <a:r>
              <a:rPr lang="de-AT" sz="3200" dirty="0" smtClean="0"/>
              <a:t> beschließen - „EU-Auftrag, „Meldung nach Brüssel“</a:t>
            </a:r>
          </a:p>
          <a:p>
            <a:pPr marL="0" indent="0">
              <a:buNone/>
            </a:pPr>
            <a:r>
              <a:rPr lang="de-AT" sz="3200" b="1" dirty="0" smtClean="0">
                <a:solidFill>
                  <a:schemeClr val="tx2">
                    <a:lumMod val="75000"/>
                  </a:schemeClr>
                </a:solidFill>
              </a:rPr>
              <a:t>Kronenzeitung u.a. melden bevorstehende Einsparungen </a:t>
            </a:r>
            <a:r>
              <a:rPr lang="de-AT" sz="3200" dirty="0" smtClean="0">
                <a:solidFill>
                  <a:schemeClr val="tx2">
                    <a:lumMod val="75000"/>
                  </a:schemeClr>
                </a:solidFill>
              </a:rPr>
              <a:t>bei „den Beamten“, Lehrpflichterhöhung für </a:t>
            </a:r>
            <a:r>
              <a:rPr lang="de-AT" sz="3200" dirty="0" err="1" smtClean="0">
                <a:solidFill>
                  <a:schemeClr val="tx2">
                    <a:lumMod val="75000"/>
                  </a:schemeClr>
                </a:solidFill>
              </a:rPr>
              <a:t>LehrerInnen</a:t>
            </a:r>
            <a:endParaRPr lang="de-AT" sz="3200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de-AT" sz="3200" dirty="0" smtClean="0"/>
          </a:p>
          <a:p>
            <a:pPr marL="0" indent="0">
              <a:buNone/>
            </a:pPr>
            <a:endParaRPr lang="de-AT" sz="3200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AT" smtClean="0"/>
              <a:t>17.04.2015</a:t>
            </a:r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smtClean="0"/>
              <a:t>Reinhart Sellner - UGÖD</a:t>
            </a:r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465BA-B34B-40DB-99AC-C18BA2B2B511}" type="slidenum">
              <a:rPr lang="de-AT" smtClean="0"/>
              <a:t>5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127417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737286"/>
            <a:ext cx="10515600" cy="729049"/>
          </a:xfrm>
        </p:spPr>
        <p:txBody>
          <a:bodyPr/>
          <a:lstStyle/>
          <a:p>
            <a:pPr algn="r"/>
            <a:r>
              <a:rPr lang="de-AT" sz="1800" dirty="0">
                <a:solidFill>
                  <a:srgbClr val="44546A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Beamtensparpaket, Lehrpflichterhöhung, Budgetkrise, Finanzmärkte + </a:t>
            </a:r>
            <a:r>
              <a:rPr lang="de-AT" sz="1800" dirty="0" err="1">
                <a:solidFill>
                  <a:srgbClr val="44546A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Hypo</a:t>
            </a:r>
            <a:r>
              <a:rPr lang="de-AT" sz="1800" dirty="0">
                <a:solidFill>
                  <a:srgbClr val="44546A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AT" sz="1800" dirty="0">
                <a:solidFill>
                  <a:srgbClr val="44546A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AT" sz="1800" dirty="0">
                <a:solidFill>
                  <a:srgbClr val="44546A">
                    <a:lumMod val="75000"/>
                  </a:srgbClr>
                </a:solidFill>
                <a:latin typeface="Arial Black" panose="020B0A04020102020204" pitchFamily="34" charset="0"/>
              </a:rPr>
              <a:t>Alles Häupl?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466335"/>
            <a:ext cx="10515600" cy="466776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de-AT" sz="3200" b="1" dirty="0" smtClean="0"/>
              <a:t>GÖD-Resolution vom 10.4.2015 </a:t>
            </a:r>
            <a:r>
              <a:rPr lang="de-AT" sz="3200" dirty="0" smtClean="0"/>
              <a:t>„zur unsachlichen und populistischen Berichterstattung gegen den Öffentlichen Dienst. Für eine sinnvolle Weiterentwicklung, aber entschieden gegen Kaputtsparen des öffentlichen Dienstes“</a:t>
            </a:r>
          </a:p>
          <a:p>
            <a:pPr marL="0" indent="0">
              <a:buNone/>
            </a:pPr>
            <a:r>
              <a:rPr lang="de-AT" sz="3200" b="1" dirty="0" smtClean="0"/>
              <a:t>Faymann, </a:t>
            </a:r>
            <a:r>
              <a:rPr lang="de-AT" sz="3200" b="1" dirty="0" err="1" smtClean="0"/>
              <a:t>Mitterlehner</a:t>
            </a:r>
            <a:r>
              <a:rPr lang="de-AT" sz="3200" b="1" dirty="0" smtClean="0"/>
              <a:t>, Schelling, </a:t>
            </a:r>
            <a:r>
              <a:rPr lang="de-AT" sz="3200" b="1" dirty="0" err="1" smtClean="0"/>
              <a:t>Ostermayer</a:t>
            </a:r>
            <a:r>
              <a:rPr lang="de-AT" sz="3200" b="1" dirty="0" smtClean="0"/>
              <a:t> </a:t>
            </a:r>
            <a:r>
              <a:rPr lang="de-AT" sz="3200" dirty="0" smtClean="0"/>
              <a:t>beschwichtigen: „</a:t>
            </a:r>
            <a:r>
              <a:rPr lang="de-AT" sz="3200" b="1" dirty="0" smtClean="0"/>
              <a:t>Nur Rahmenplan </a:t>
            </a:r>
            <a:r>
              <a:rPr lang="de-AT" sz="3200" dirty="0" smtClean="0"/>
              <a:t>– konkrete Budgetverhandlungen erst im Herbst“ - nichts ohne Gewerkschaft – „</a:t>
            </a:r>
            <a:r>
              <a:rPr lang="de-AT" sz="3200" b="1" dirty="0" smtClean="0"/>
              <a:t>Kein Beamtensparpaket</a:t>
            </a:r>
            <a:r>
              <a:rPr lang="de-AT" sz="3200" dirty="0" smtClean="0"/>
              <a:t>“ – </a:t>
            </a:r>
            <a:r>
              <a:rPr lang="de-AT" sz="3200" b="1" dirty="0" smtClean="0">
                <a:solidFill>
                  <a:srgbClr val="C00000"/>
                </a:solidFill>
              </a:rPr>
              <a:t>keine Meldung wird dementiert</a:t>
            </a:r>
          </a:p>
          <a:p>
            <a:pPr marL="0" indent="0">
              <a:buNone/>
            </a:pPr>
            <a:r>
              <a:rPr lang="de-AT" sz="3200" b="1" dirty="0" smtClean="0"/>
              <a:t>Informationsplakat</a:t>
            </a:r>
            <a:r>
              <a:rPr lang="de-AT" sz="3200" dirty="0" smtClean="0"/>
              <a:t> </a:t>
            </a:r>
            <a:r>
              <a:rPr lang="de-AT" sz="3200" b="1" dirty="0" smtClean="0"/>
              <a:t>APS/</a:t>
            </a:r>
            <a:r>
              <a:rPr lang="de-AT" b="1" dirty="0" err="1" smtClean="0"/>
              <a:t>Kimberger</a:t>
            </a:r>
            <a:r>
              <a:rPr lang="de-AT" sz="3200" dirty="0" smtClean="0"/>
              <a:t> gegen Lehrpflichterhöhung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AT" smtClean="0"/>
              <a:t>17.04.2015</a:t>
            </a:r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smtClean="0"/>
              <a:t>Reinhart Sellner - UGÖD</a:t>
            </a:r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465BA-B34B-40DB-99AC-C18BA2B2B511}" type="slidenum">
              <a:rPr lang="de-AT" smtClean="0"/>
              <a:t>6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49305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840259"/>
            <a:ext cx="10515600" cy="753763"/>
          </a:xfrm>
        </p:spPr>
        <p:txBody>
          <a:bodyPr/>
          <a:lstStyle/>
          <a:p>
            <a:pPr algn="r"/>
            <a:r>
              <a:rPr lang="de-AT" sz="1800" dirty="0">
                <a:solidFill>
                  <a:srgbClr val="44546A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Beamtensparpaket, Lehrpflichterhöhung, Budgetkrise, Finanzmärkte + </a:t>
            </a:r>
            <a:r>
              <a:rPr lang="de-AT" sz="1800" dirty="0" err="1">
                <a:solidFill>
                  <a:srgbClr val="44546A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Hypo</a:t>
            </a:r>
            <a:r>
              <a:rPr lang="de-AT" sz="1800" dirty="0">
                <a:solidFill>
                  <a:srgbClr val="44546A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AT" sz="1800" dirty="0">
                <a:solidFill>
                  <a:srgbClr val="44546A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AT" sz="1800" dirty="0">
                <a:solidFill>
                  <a:srgbClr val="44546A">
                    <a:lumMod val="75000"/>
                  </a:srgbClr>
                </a:solidFill>
                <a:latin typeface="Arial Black" panose="020B0A04020102020204" pitchFamily="34" charset="0"/>
              </a:rPr>
              <a:t>Alles Häupl?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de-AT" sz="3200" b="1" dirty="0" smtClean="0">
                <a:solidFill>
                  <a:srgbClr val="C00000"/>
                </a:solidFill>
              </a:rPr>
              <a:t>ÖGB-Präsident </a:t>
            </a:r>
            <a:r>
              <a:rPr lang="de-AT" sz="3200" b="1" dirty="0" err="1" smtClean="0">
                <a:solidFill>
                  <a:srgbClr val="C00000"/>
                </a:solidFill>
              </a:rPr>
              <a:t>Foglar</a:t>
            </a:r>
            <a:r>
              <a:rPr lang="de-AT" sz="3200" b="1" dirty="0" smtClean="0">
                <a:solidFill>
                  <a:srgbClr val="C00000"/>
                </a:solidFill>
              </a:rPr>
              <a:t> nimmt für „Beamte“ und </a:t>
            </a:r>
            <a:r>
              <a:rPr lang="de-AT" sz="3200" b="1" dirty="0" err="1" smtClean="0">
                <a:solidFill>
                  <a:srgbClr val="C00000"/>
                </a:solidFill>
              </a:rPr>
              <a:t>LehrerInnen</a:t>
            </a:r>
            <a:r>
              <a:rPr lang="de-AT" sz="3200" b="1" dirty="0" smtClean="0">
                <a:solidFill>
                  <a:srgbClr val="C00000"/>
                </a:solidFill>
              </a:rPr>
              <a:t> Partei, fordert mehr Budgetmittel für das BMBF</a:t>
            </a:r>
          </a:p>
          <a:p>
            <a:pPr marL="0" indent="0">
              <a:buNone/>
            </a:pPr>
            <a:r>
              <a:rPr lang="de-AT" sz="3200" b="1" dirty="0" smtClean="0"/>
              <a:t>Neugebauer poltert</a:t>
            </a:r>
          </a:p>
          <a:p>
            <a:pPr marL="0" indent="0">
              <a:buNone/>
            </a:pPr>
            <a:r>
              <a:rPr lang="de-AT" sz="3200" b="1" dirty="0" smtClean="0"/>
              <a:t>Häupl provoziert </a:t>
            </a:r>
            <a:r>
              <a:rPr lang="de-AT" sz="3200" dirty="0" smtClean="0"/>
              <a:t>mit </a:t>
            </a:r>
            <a:r>
              <a:rPr lang="de-AT" sz="3200" dirty="0" err="1" smtClean="0"/>
              <a:t>lehrerInnenfeindlichem</a:t>
            </a:r>
            <a:r>
              <a:rPr lang="de-AT" sz="3200" dirty="0" smtClean="0"/>
              <a:t> Sager heftige Reaktionen, </a:t>
            </a:r>
            <a:r>
              <a:rPr lang="de-AT" sz="3200" b="1" dirty="0" smtClean="0"/>
              <a:t>Anti-Häupl-</a:t>
            </a:r>
            <a:r>
              <a:rPr lang="de-AT" sz="3200" b="1" dirty="0" err="1" smtClean="0"/>
              <a:t>Flugi</a:t>
            </a:r>
            <a:r>
              <a:rPr lang="de-AT" sz="3200" b="1" dirty="0" smtClean="0"/>
              <a:t> der ARGE-</a:t>
            </a:r>
            <a:r>
              <a:rPr lang="de-AT" sz="3200" b="1" dirty="0" err="1" smtClean="0"/>
              <a:t>LehrerInnen</a:t>
            </a:r>
            <a:r>
              <a:rPr lang="de-AT" sz="3200" b="1" dirty="0" smtClean="0"/>
              <a:t> </a:t>
            </a:r>
            <a:r>
              <a:rPr lang="de-AT" sz="3200" dirty="0" smtClean="0"/>
              <a:t>bzw. 5 </a:t>
            </a:r>
            <a:r>
              <a:rPr lang="de-AT" sz="3200" dirty="0" err="1" smtClean="0"/>
              <a:t>LehrerInnenvorsitzenden</a:t>
            </a:r>
            <a:r>
              <a:rPr lang="de-AT" sz="3200" dirty="0" smtClean="0"/>
              <a:t> und (Wiener?) Parteipolitik-Hickhack</a:t>
            </a:r>
          </a:p>
          <a:p>
            <a:pPr marL="0" indent="0">
              <a:buNone/>
            </a:pPr>
            <a:r>
              <a:rPr lang="de-AT" sz="3200" b="1" dirty="0" smtClean="0">
                <a:solidFill>
                  <a:srgbClr val="FF0066"/>
                </a:solidFill>
              </a:rPr>
              <a:t>Positiv: </a:t>
            </a:r>
            <a:r>
              <a:rPr lang="de-AT" sz="3200" b="1" dirty="0" err="1" smtClean="0">
                <a:solidFill>
                  <a:srgbClr val="FF0066"/>
                </a:solidFill>
              </a:rPr>
              <a:t>LehrerInnenarbeitszeit</a:t>
            </a:r>
            <a:r>
              <a:rPr lang="de-AT" sz="3200" b="1" dirty="0" smtClean="0">
                <a:solidFill>
                  <a:srgbClr val="FF0066"/>
                </a:solidFill>
              </a:rPr>
              <a:t> und – Dienstrecht stehen wieder auf der Tagesordnung</a:t>
            </a:r>
            <a:r>
              <a:rPr lang="de-AT" sz="3200" dirty="0" smtClean="0"/>
              <a:t>, noch nicht auf der der GÖD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AT" smtClean="0"/>
              <a:t>17.04.2015</a:t>
            </a:r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smtClean="0"/>
              <a:t>Reinhart Sellner - UGÖD</a:t>
            </a:r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465BA-B34B-40DB-99AC-C18BA2B2B511}" type="slidenum">
              <a:rPr lang="de-AT" smtClean="0"/>
              <a:t>7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673524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815546"/>
            <a:ext cx="10515600" cy="753762"/>
          </a:xfrm>
        </p:spPr>
        <p:txBody>
          <a:bodyPr/>
          <a:lstStyle/>
          <a:p>
            <a:pPr algn="r"/>
            <a:r>
              <a:rPr lang="de-AT" sz="1800" dirty="0">
                <a:solidFill>
                  <a:srgbClr val="44546A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Beamtensparpaket, Lehrpflichterhöhung, Budgetkrise, Finanzmärkte + </a:t>
            </a:r>
            <a:r>
              <a:rPr lang="de-AT" sz="1800" dirty="0" err="1">
                <a:solidFill>
                  <a:srgbClr val="44546A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Hypo</a:t>
            </a:r>
            <a:r>
              <a:rPr lang="de-AT" sz="1800" dirty="0">
                <a:solidFill>
                  <a:srgbClr val="44546A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AT" sz="1800" dirty="0">
                <a:solidFill>
                  <a:srgbClr val="44546A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AT" sz="1800" dirty="0">
                <a:solidFill>
                  <a:srgbClr val="44546A">
                    <a:lumMod val="75000"/>
                  </a:srgbClr>
                </a:solidFill>
                <a:latin typeface="Arial Black" panose="020B0A04020102020204" pitchFamily="34" charset="0"/>
              </a:rPr>
              <a:t>Alles Häupl?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888009"/>
            <a:ext cx="10515600" cy="426308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de-AT" sz="3200" b="1" dirty="0" smtClean="0">
                <a:solidFill>
                  <a:srgbClr val="FF0066"/>
                </a:solidFill>
              </a:rPr>
              <a:t>ÖLI-UG</a:t>
            </a:r>
            <a:r>
              <a:rPr lang="de-AT" sz="3200" dirty="0" smtClean="0">
                <a:solidFill>
                  <a:srgbClr val="FF0066"/>
                </a:solidFill>
              </a:rPr>
              <a:t>-Antrag auf </a:t>
            </a:r>
            <a:r>
              <a:rPr lang="de-AT" sz="3200" b="1" dirty="0" smtClean="0">
                <a:solidFill>
                  <a:srgbClr val="FF0066"/>
                </a:solidFill>
              </a:rPr>
              <a:t>sofortige Einberufung der ARGE </a:t>
            </a:r>
            <a:r>
              <a:rPr lang="de-AT" sz="3200" b="1" dirty="0" err="1" smtClean="0">
                <a:solidFill>
                  <a:srgbClr val="FF0066"/>
                </a:solidFill>
              </a:rPr>
              <a:t>LehrerInnen</a:t>
            </a:r>
            <a:endParaRPr lang="de-AT" sz="3200" b="1" dirty="0" smtClean="0">
              <a:solidFill>
                <a:srgbClr val="FF0066"/>
              </a:solidFill>
            </a:endParaRPr>
          </a:p>
          <a:p>
            <a:r>
              <a:rPr lang="de-AT" sz="3200" dirty="0" smtClean="0"/>
              <a:t>LehrerInnendienstrechtsreform der auf Initiative BKA/</a:t>
            </a:r>
            <a:r>
              <a:rPr lang="de-AT" sz="3200" dirty="0" err="1" smtClean="0"/>
              <a:t>Stessl</a:t>
            </a:r>
            <a:r>
              <a:rPr lang="de-AT" sz="3200" dirty="0" smtClean="0"/>
              <a:t> </a:t>
            </a:r>
            <a:r>
              <a:rPr lang="de-AT" sz="3200" b="1" dirty="0" smtClean="0"/>
              <a:t>anlaufenden „großen“ Dienstrechtsreform</a:t>
            </a:r>
            <a:r>
              <a:rPr lang="de-AT" sz="3200" dirty="0" smtClean="0"/>
              <a:t>-Verhandlungen mit der GÖD vorbereiten</a:t>
            </a:r>
          </a:p>
          <a:p>
            <a:pPr marL="0" indent="0">
              <a:buNone/>
            </a:pPr>
            <a:r>
              <a:rPr lang="de-AT" sz="3200" b="1" dirty="0" smtClean="0">
                <a:solidFill>
                  <a:srgbClr val="FF0066"/>
                </a:solidFill>
              </a:rPr>
              <a:t>UGÖD- Antrag auf Einberufung der GÖD-Bundeskonferenz </a:t>
            </a:r>
          </a:p>
          <a:p>
            <a:r>
              <a:rPr lang="de-AT" sz="3200" dirty="0" smtClean="0"/>
              <a:t>gegen geplanten </a:t>
            </a:r>
            <a:r>
              <a:rPr lang="de-AT" sz="3200" b="1" dirty="0" smtClean="0"/>
              <a:t>Budgetrahmenbeschluss am 21.4.2015 </a:t>
            </a:r>
          </a:p>
          <a:p>
            <a:r>
              <a:rPr lang="de-AT" sz="3200" dirty="0" smtClean="0"/>
              <a:t>für </a:t>
            </a:r>
            <a:r>
              <a:rPr lang="de-AT" sz="3200" b="1" dirty="0" smtClean="0"/>
              <a:t>vermögensbezogene Steuern zur Finanzierung von Lohnsteuersenkung und der öffentlichen Dienste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AT" smtClean="0"/>
              <a:t>17.04.2015</a:t>
            </a:r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smtClean="0"/>
              <a:t>Reinhart Sellner - UGÖD</a:t>
            </a:r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465BA-B34B-40DB-99AC-C18BA2B2B511}" type="slidenum">
              <a:rPr lang="de-AT" smtClean="0"/>
              <a:t>8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612510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609601"/>
            <a:ext cx="10515600" cy="841602"/>
          </a:xfrm>
        </p:spPr>
        <p:txBody>
          <a:bodyPr>
            <a:normAutofit fontScale="90000"/>
          </a:bodyPr>
          <a:lstStyle/>
          <a:p>
            <a:pPr algn="r"/>
            <a:r>
              <a:rPr lang="de-AT" sz="1600" dirty="0" smtClean="0"/>
              <a:t/>
            </a:r>
            <a:br>
              <a:rPr lang="de-AT" sz="1600" dirty="0" smtClean="0"/>
            </a:br>
            <a:r>
              <a:rPr lang="de-AT" sz="1600" dirty="0" smtClean="0"/>
              <a:t/>
            </a:r>
            <a:br>
              <a:rPr lang="de-AT" sz="1600" dirty="0" smtClean="0"/>
            </a:br>
            <a:r>
              <a:rPr lang="de-AT" sz="1600" dirty="0" smtClean="0"/>
              <a:t/>
            </a:r>
            <a:br>
              <a:rPr lang="de-AT" sz="1600" dirty="0" smtClean="0"/>
            </a:br>
            <a:r>
              <a:rPr lang="de-AT" sz="1600" dirty="0" smtClean="0"/>
              <a:t/>
            </a:r>
            <a:br>
              <a:rPr lang="de-AT" sz="1600" dirty="0" smtClean="0"/>
            </a:br>
            <a:r>
              <a:rPr lang="de-AT" sz="2400" b="1" dirty="0" smtClean="0">
                <a:latin typeface="Bradley Hand ITC" panose="03070402050302030203" pitchFamily="66" charset="0"/>
              </a:rPr>
              <a:t>Ich </a:t>
            </a:r>
            <a:r>
              <a:rPr lang="de-AT" sz="2400" b="1" dirty="0">
                <a:latin typeface="Bradley Hand ITC" panose="03070402050302030203" pitchFamily="66" charset="0"/>
              </a:rPr>
              <a:t>bin </a:t>
            </a:r>
            <a:r>
              <a:rPr lang="de-AT" sz="2400" b="1" dirty="0" err="1">
                <a:latin typeface="Bradley Hand ITC" panose="03070402050302030203" pitchFamily="66" charset="0"/>
              </a:rPr>
              <a:t>LehrerIn</a:t>
            </a:r>
            <a:r>
              <a:rPr lang="de-AT" sz="2400" b="1" dirty="0" smtClean="0">
                <a:latin typeface="Bradley Hand ITC" panose="03070402050302030203" pitchFamily="66" charset="0"/>
              </a:rPr>
              <a:t>!</a:t>
            </a:r>
            <a:endParaRPr lang="de-AT" sz="2400" dirty="0">
              <a:latin typeface="Bradley Hand ITC" panose="03070402050302030203" pitchFamily="66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463900"/>
            <a:ext cx="10515600" cy="472576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de-AT" sz="3200" b="1" dirty="0" smtClean="0">
                <a:solidFill>
                  <a:srgbClr val="FF0066"/>
                </a:solidFill>
              </a:rPr>
              <a:t>Liebe </a:t>
            </a:r>
            <a:r>
              <a:rPr lang="de-AT" sz="3200" b="1" dirty="0">
                <a:solidFill>
                  <a:srgbClr val="FF0066"/>
                </a:solidFill>
              </a:rPr>
              <a:t>Kolleginnen und Kollegen! </a:t>
            </a:r>
            <a:endParaRPr lang="de-AT" sz="3200" dirty="0">
              <a:solidFill>
                <a:srgbClr val="FF0066"/>
              </a:solidFill>
            </a:endParaRPr>
          </a:p>
          <a:p>
            <a:pPr marL="0" indent="0">
              <a:buNone/>
            </a:pPr>
            <a:r>
              <a:rPr lang="de-AT" dirty="0"/>
              <a:t>Unsere </a:t>
            </a:r>
            <a:r>
              <a:rPr lang="de-AT" dirty="0" err="1"/>
              <a:t>SchülerInnen</a:t>
            </a:r>
            <a:r>
              <a:rPr lang="de-AT" dirty="0"/>
              <a:t> werden demnächst ihre Reifeprüfungen ablegen, zentral </a:t>
            </a:r>
            <a:r>
              <a:rPr lang="de-AT" dirty="0" smtClean="0"/>
              <a:t>vorgegeben und </a:t>
            </a:r>
            <a:r>
              <a:rPr lang="de-AT" dirty="0"/>
              <a:t>lokal ausgeführt. Dabei wünschen wir unseren </a:t>
            </a:r>
            <a:r>
              <a:rPr lang="de-AT" dirty="0" err="1"/>
              <a:t>SchülerInnen</a:t>
            </a:r>
            <a:r>
              <a:rPr lang="de-AT" dirty="0"/>
              <a:t> viel Erfolg. Auch wir haben in den nächsten Tagen und Wochen Gelegenheit, unsere Reife und unser </a:t>
            </a:r>
            <a:r>
              <a:rPr lang="de-AT" dirty="0" err="1"/>
              <a:t>Selbstbewußtsein</a:t>
            </a:r>
            <a:r>
              <a:rPr lang="de-AT" dirty="0"/>
              <a:t> unter Beweis zu stellen</a:t>
            </a:r>
            <a:r>
              <a:rPr lang="de-AT" dirty="0" smtClean="0"/>
              <a:t>:</a:t>
            </a:r>
          </a:p>
          <a:p>
            <a:pPr marL="0" indent="0">
              <a:buNone/>
            </a:pPr>
            <a:r>
              <a:rPr lang="de-AT" b="1" dirty="0">
                <a:solidFill>
                  <a:srgbClr val="FF0066"/>
                </a:solidFill>
              </a:rPr>
              <a:t>Sagen wir klar und deutlich</a:t>
            </a:r>
            <a:endParaRPr lang="de-AT" dirty="0">
              <a:solidFill>
                <a:srgbClr val="FF0066"/>
              </a:solidFill>
            </a:endParaRPr>
          </a:p>
          <a:p>
            <a:r>
              <a:rPr lang="de-AT" b="1" dirty="0">
                <a:solidFill>
                  <a:srgbClr val="FF0066"/>
                </a:solidFill>
              </a:rPr>
              <a:t>„Nein!“ </a:t>
            </a:r>
            <a:r>
              <a:rPr lang="de-AT" b="1" dirty="0"/>
              <a:t>→ zu Kürzungen im Schulbereich</a:t>
            </a:r>
          </a:p>
          <a:p>
            <a:r>
              <a:rPr lang="de-AT" b="1" dirty="0">
                <a:solidFill>
                  <a:srgbClr val="FF0066"/>
                </a:solidFill>
              </a:rPr>
              <a:t>„Nein!“ </a:t>
            </a:r>
            <a:r>
              <a:rPr lang="de-AT" b="1" dirty="0"/>
              <a:t>→ zu den geplanten Sparvorhaben im Öffentlichen Dienst</a:t>
            </a:r>
          </a:p>
          <a:p>
            <a:r>
              <a:rPr lang="de-AT" b="1" dirty="0">
                <a:solidFill>
                  <a:srgbClr val="FF0066"/>
                </a:solidFill>
              </a:rPr>
              <a:t>„Nein!“ </a:t>
            </a:r>
            <a:r>
              <a:rPr lang="de-AT" b="1" dirty="0"/>
              <a:t>→ zu weiteren </a:t>
            </a:r>
            <a:r>
              <a:rPr lang="de-AT" b="1" dirty="0" smtClean="0"/>
              <a:t>Solidarbeiträgen der </a:t>
            </a:r>
            <a:r>
              <a:rPr lang="de-AT" b="1" dirty="0" err="1" smtClean="0"/>
              <a:t>ArbeitnehmerInnen</a:t>
            </a:r>
            <a:endParaRPr lang="de-AT" b="1" dirty="0"/>
          </a:p>
          <a:p>
            <a:r>
              <a:rPr lang="de-AT" b="1" dirty="0">
                <a:solidFill>
                  <a:srgbClr val="FF0066"/>
                </a:solidFill>
              </a:rPr>
              <a:t>„Nein!“ </a:t>
            </a:r>
            <a:r>
              <a:rPr lang="de-AT" b="1" dirty="0"/>
              <a:t>→ zur Erhöhung der </a:t>
            </a:r>
            <a:r>
              <a:rPr lang="de-AT" b="1" dirty="0" err="1"/>
              <a:t>Unterrichtsverpfichtung</a:t>
            </a:r>
            <a:endParaRPr lang="de-AT" b="1" dirty="0"/>
          </a:p>
          <a:p>
            <a:pPr marL="0" indent="0">
              <a:buNone/>
            </a:pPr>
            <a:endParaRPr lang="de-AT" dirty="0"/>
          </a:p>
        </p:txBody>
      </p:sp>
      <p:pic>
        <p:nvPicPr>
          <p:cNvPr id="8" name="Grafik 7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61714" y="609600"/>
            <a:ext cx="1992088" cy="674913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AT" smtClean="0"/>
              <a:t>17.04.2015</a:t>
            </a:r>
            <a:endParaRPr lang="de-AT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smtClean="0"/>
              <a:t>Reinhart Sellner - UGÖD</a:t>
            </a:r>
            <a:endParaRPr lang="de-AT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465BA-B34B-40DB-99AC-C18BA2B2B511}" type="slidenum">
              <a:rPr lang="de-AT" smtClean="0"/>
              <a:t>9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72992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1029</Words>
  <Application>Microsoft Office PowerPoint</Application>
  <PresentationFormat>Breitbild</PresentationFormat>
  <Paragraphs>104</Paragraphs>
  <Slides>12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12</vt:i4>
      </vt:variant>
    </vt:vector>
  </HeadingPairs>
  <TitlesOfParts>
    <vt:vector size="18" baseType="lpstr">
      <vt:lpstr>Arial</vt:lpstr>
      <vt:lpstr>Arial Black</vt:lpstr>
      <vt:lpstr>Bradley Hand ITC</vt:lpstr>
      <vt:lpstr>Calibri</vt:lpstr>
      <vt:lpstr>Calibri Light</vt:lpstr>
      <vt:lpstr>Office Theme</vt:lpstr>
      <vt:lpstr>Beamte, Beamte, Beamtenprivilegien LehrerInnen-20-Stundenwoche  und andere budgetlästige Kostenfaktoren, KRONE, KRONE, Faymann, Häupl, Häupl,  Neugebauer poltert, Quin witzelt, und das war´s dann ? </vt:lpstr>
      <vt:lpstr>Beamtensparpaket, Lehrpflichterhöhung, Budgetkrise, Finanzmärkte + Hypo Alles Häupl?</vt:lpstr>
      <vt:lpstr>Beamtensparpaket, Lehrpflichterhöhung, Budgetkrise, Finanzmärkte + Hypo Alles Häupl?</vt:lpstr>
      <vt:lpstr>Beamtensparpaket, Lehrpflichterhöhung, Budgetkrise, Finanzmärkte + Hypo Alles Häupl?</vt:lpstr>
      <vt:lpstr>Beamtensparpaket, Lehrpflichterhöhung, Budgetkrise, Finanzmärkte + Hypo Alles Häupl?</vt:lpstr>
      <vt:lpstr>Beamtensparpaket, Lehrpflichterhöhung, Budgetkrise, Finanzmärkte + Hypo Alles Häupl?</vt:lpstr>
      <vt:lpstr>Beamtensparpaket, Lehrpflichterhöhung, Budgetkrise, Finanzmärkte + Hypo Alles Häupl?</vt:lpstr>
      <vt:lpstr>Beamtensparpaket, Lehrpflichterhöhung, Budgetkrise, Finanzmärkte + Hypo Alles Häupl?</vt:lpstr>
      <vt:lpstr>    Ich bin LehrerIn!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Beamte, 20-StundenwöchnerInnen und andere budgetlästige Kostenfaktoren KRONE, KRONE, Faymann, Häupl, Häupl,  Neugebauer poltert, Quin witzelt und das war´s dann ?</dc:title>
  <dc:creator>RS</dc:creator>
  <cp:lastModifiedBy>Sparr</cp:lastModifiedBy>
  <cp:revision>22</cp:revision>
  <cp:lastPrinted>2015-04-17T13:44:03Z</cp:lastPrinted>
  <dcterms:created xsi:type="dcterms:W3CDTF">2015-04-17T11:43:09Z</dcterms:created>
  <dcterms:modified xsi:type="dcterms:W3CDTF">2015-04-20T18:09:57Z</dcterms:modified>
</cp:coreProperties>
</file>