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6" r:id="rId3"/>
  </p:sldMasterIdLst>
  <p:notesMasterIdLst>
    <p:notesMasterId r:id="rId51"/>
  </p:notesMasterIdLst>
  <p:handoutMasterIdLst>
    <p:handoutMasterId r:id="rId52"/>
  </p:handoutMasterIdLst>
  <p:sldIdLst>
    <p:sldId id="444" r:id="rId4"/>
    <p:sldId id="434" r:id="rId5"/>
    <p:sldId id="432" r:id="rId6"/>
    <p:sldId id="476" r:id="rId7"/>
    <p:sldId id="541" r:id="rId8"/>
    <p:sldId id="437" r:id="rId9"/>
    <p:sldId id="452" r:id="rId10"/>
    <p:sldId id="534" r:id="rId11"/>
    <p:sldId id="528" r:id="rId12"/>
    <p:sldId id="343" r:id="rId13"/>
    <p:sldId id="453" r:id="rId14"/>
    <p:sldId id="498" r:id="rId15"/>
    <p:sldId id="535" r:id="rId16"/>
    <p:sldId id="484" r:id="rId17"/>
    <p:sldId id="505" r:id="rId18"/>
    <p:sldId id="429" r:id="rId19"/>
    <p:sldId id="377" r:id="rId20"/>
    <p:sldId id="499" r:id="rId21"/>
    <p:sldId id="532" r:id="rId22"/>
    <p:sldId id="382" r:id="rId23"/>
    <p:sldId id="536" r:id="rId24"/>
    <p:sldId id="507" r:id="rId25"/>
    <p:sldId id="469" r:id="rId26"/>
    <p:sldId id="426" r:id="rId27"/>
    <p:sldId id="466" r:id="rId28"/>
    <p:sldId id="533" r:id="rId29"/>
    <p:sldId id="482" r:id="rId30"/>
    <p:sldId id="537" r:id="rId31"/>
    <p:sldId id="424" r:id="rId32"/>
    <p:sldId id="425" r:id="rId33"/>
    <p:sldId id="506" r:id="rId34"/>
    <p:sldId id="529" r:id="rId35"/>
    <p:sldId id="504" r:id="rId36"/>
    <p:sldId id="539" r:id="rId37"/>
    <p:sldId id="538" r:id="rId38"/>
    <p:sldId id="513" r:id="rId39"/>
    <p:sldId id="456" r:id="rId40"/>
    <p:sldId id="508" r:id="rId41"/>
    <p:sldId id="509" r:id="rId42"/>
    <p:sldId id="474" r:id="rId43"/>
    <p:sldId id="490" r:id="rId44"/>
    <p:sldId id="524" r:id="rId45"/>
    <p:sldId id="491" r:id="rId46"/>
    <p:sldId id="487" r:id="rId47"/>
    <p:sldId id="488" r:id="rId48"/>
    <p:sldId id="516" r:id="rId49"/>
    <p:sldId id="515" r:id="rId50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421413C-44AF-40DE-B954-E091C91CD7AF}" type="datetimeFigureOut">
              <a:rPr lang="de-AT" smtClean="0"/>
              <a:t>05.06.2016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6EB96F5-B052-4F68-96D1-4CA8E1876B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431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BC9E430-08F1-408B-8B03-32A5FF083A60}" type="datetimeFigureOut">
              <a:rPr lang="de-AT" smtClean="0"/>
              <a:t>05.06.2016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5AFD434-F8EE-4018-A6BA-CD7210AB5EB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20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Sozialpolitische und bildungspolitischer Handlungsbedarf seit Jahrzehnten „verdrängt“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4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Sozialpolitische und bildungspolitischer Handlungsbedarf seit Jahrzehnten „verdrängt“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24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Ebene Schulsystem: a) frühe Bildungswegentscheidung erzeugt Druck und Verzerrungen, b) keine Attraktivität der HS/NMS im städtischen Raum, Ebene Schule und Unterricht: a) Defizite bei L/L bezüglich Diagnosekompetenz bzw. Kompetenzorientierung, Defizite im selbstkritischen Umgang mit Unterschiedlichkeiten der S/S (Begabung, Geschlecht, soziale Herkunft, Ethnie)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4909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Pädagogische</a:t>
            </a:r>
            <a:r>
              <a:rPr lang="de-AT" baseline="0" dirty="0"/>
              <a:t> Konzepte dieser Art sind eingebunden in ein Maßnahmenpaket, also nicht als einzelner Baustein zu betrachten (s. Empfehlungen </a:t>
            </a:r>
            <a:r>
              <a:rPr lang="de-AT" dirty="0"/>
              <a:t>Studie S. 16).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950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Warum Differenzierung – auch im </a:t>
            </a:r>
            <a:r>
              <a:rPr lang="de-AT" dirty="0" err="1"/>
              <a:t>Gymnasizum</a:t>
            </a:r>
            <a:r>
              <a:rPr lang="de-AT" dirty="0"/>
              <a:t> sind nicht alle Kinder gleich!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781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Auf die Gestik und Mimik der </a:t>
            </a:r>
            <a:r>
              <a:rPr lang="de-AT" sz="1200" dirty="0" err="1"/>
              <a:t>SuS</a:t>
            </a:r>
            <a:r>
              <a:rPr lang="de-AT" sz="1200" dirty="0"/>
              <a:t> achten lassen.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106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>
                <a:solidFill>
                  <a:prstClr val="black"/>
                </a:solidFill>
              </a:rPr>
              <a:t>Zertifikatsarmut, OECD 2012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>
                <a:solidFill>
                  <a:prstClr val="black"/>
                </a:solidFill>
              </a:rPr>
              <a:pPr/>
              <a:t>6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1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PISA 2012;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4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100" dirty="0"/>
              <a:t>Fend 2006, S. 41ff.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004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Böheim</a:t>
            </a:r>
            <a:r>
              <a:rPr lang="de-AT" dirty="0"/>
              <a:t> et al. (2015,</a:t>
            </a:r>
            <a:r>
              <a:rPr lang="de-AT" baseline="0" dirty="0"/>
              <a:t> Band 2, S. 41)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527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dirty="0"/>
              <a:t>Barbara Koch-</a:t>
            </a:r>
            <a:r>
              <a:rPr lang="de-AT" sz="1200" dirty="0" err="1"/>
              <a:t>Priewe</a:t>
            </a:r>
            <a:r>
              <a:rPr lang="de-AT" sz="1200" dirty="0"/>
              <a:t> bei einem </a:t>
            </a:r>
            <a:r>
              <a:rPr lang="de-DE" sz="1200" dirty="0"/>
              <a:t>Vortrag in Berlin am 16.06.2009</a:t>
            </a:r>
            <a:endParaRPr lang="de-AT" sz="1200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1470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Kampshoff</a:t>
            </a:r>
            <a:r>
              <a:rPr lang="de-AT" dirty="0"/>
              <a:t> (2007, S. 238ff.). Nur vortragen, nicht als Folie präsentieren.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288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err="1">
                <a:cs typeface="Times New Roman"/>
              </a:rPr>
              <a:t>Leitgöb</a:t>
            </a:r>
            <a:r>
              <a:rPr lang="de-DE" sz="1200" baseline="0" dirty="0">
                <a:cs typeface="Times New Roman"/>
              </a:rPr>
              <a:t> et al. </a:t>
            </a:r>
            <a:r>
              <a:rPr lang="de-DE" sz="1200" dirty="0">
                <a:ea typeface="Calibri"/>
                <a:cs typeface="Times New Roman"/>
              </a:rPr>
              <a:t>(in Eder et al. 2015, S. 265ff.)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619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D434-F8EE-4018-A6BA-CD7210AB5EB4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71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F9EE-EEEC-4D71-BADC-D3D77AA9576E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113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8BE7-AADA-41F3-84EF-19DA1749C4F4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82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507C-A106-49C9-B308-A15A2C4FD0B8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18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6365-CFF4-425A-AAAF-BCC840255AF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2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3CEB-66AB-4A2D-9DB4-4633883B8AE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0944-589F-4736-93EF-A769FCD3586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36E3-2B8F-4A31-AC87-BF51E8936FC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9461-AFAC-4DC7-BD85-727FE189498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37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7737-889E-4BC3-9C70-08F6C981808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F97D-453D-41F6-877D-28F5E8D6CAB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905-F15B-41CC-84DA-BDBE1A3DCE2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BA25-2A59-432D-9AB2-4BC67E860CE7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2604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6684-DB1D-48DC-ACEC-955567BE34F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4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CB1E-7F63-463B-89DD-612C503E6D7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9F1A-C6E7-4BC1-B1AD-39D1C676AAE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0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D925-D5C0-45F2-8344-B1181C63DED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6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FEAE-7DC2-43EB-AAE3-E22C4370334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3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648D-109E-4985-A7DB-1B2FB3F8A06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0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8457-B46E-441E-A1E7-1BD9F79F1CA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1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1624C-ECD3-4CC1-BB74-E54C3D611AF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B774-4821-42C6-94C5-5E170753258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67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041A-A2EF-4EE0-8CFF-E4C6A17AFFA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5736-D0CD-4027-905B-BD6E1B38B9BF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07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D9B3-D28A-41CC-A102-487F679BDF8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6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0EA5-017D-463E-A91C-12958C40871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1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4CEF-F3AB-4A0E-9900-E1DED4AAADB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1EE6-1553-4DF6-BC56-690A229919E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9A78-7025-4F1B-B10A-0D124C5FDDDA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8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2BCE-4C6F-4102-991F-E3FA534E4DA6}" type="datetime1">
              <a:rPr lang="de-DE" smtClean="0"/>
              <a:t>05.06.2016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71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A8DE-4799-468A-9A9D-60744B4D9D6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161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F7DC-A537-49BA-A6E0-8060A6E5ED44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22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D64B-38EB-466C-B7CA-3E9437A98C33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6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36B9-E7C6-4642-81EC-3EF1CF2A3E48}" type="datetime1">
              <a:rPr lang="de-DE" smtClean="0"/>
              <a:t>05.06.2016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1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073A-4E14-4254-B5AF-05145ECE7389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B1BA-D0BD-405B-B6D4-CAAE777C6C1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394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ABD9-0710-4EAA-A71D-CE7EF759697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DDC66-A55D-48AC-BBC8-C3A15477BCF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0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7774632" cy="1470025"/>
          </a:xfrm>
        </p:spPr>
        <p:txBody>
          <a:bodyPr>
            <a:noAutofit/>
          </a:bodyPr>
          <a:lstStyle/>
          <a:p>
            <a:br>
              <a:rPr lang="de-AT" sz="3200" b="1" dirty="0"/>
            </a:br>
            <a:r>
              <a:rPr lang="de-AT" sz="3600" b="1" dirty="0"/>
              <a:t>Soziale Herkunft – Bildungschancen,  Stolpersteine und Gesamtschule</a:t>
            </a:r>
            <a:br>
              <a:rPr lang="de-AT" sz="3600" b="1" dirty="0"/>
            </a:br>
            <a:endParaRPr lang="de-AT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04856" cy="1752600"/>
          </a:xfrm>
        </p:spPr>
        <p:txBody>
          <a:bodyPr>
            <a:normAutofit/>
          </a:bodyPr>
          <a:lstStyle/>
          <a:p>
            <a:r>
              <a:rPr lang="de-AT" sz="2800" dirty="0"/>
              <a:t>Mag. Dr. Gertrud Nagy</a:t>
            </a:r>
          </a:p>
          <a:p>
            <a:r>
              <a:rPr lang="de-AT" sz="2800" dirty="0"/>
              <a:t>ÖLI_UG, Schloss </a:t>
            </a:r>
            <a:r>
              <a:rPr lang="de-AT" sz="2800" dirty="0" err="1"/>
              <a:t>Zeillern</a:t>
            </a:r>
            <a:r>
              <a:rPr lang="de-AT" sz="2800" dirty="0"/>
              <a:t> </a:t>
            </a:r>
          </a:p>
          <a:p>
            <a:r>
              <a:rPr lang="de-AT" sz="2800" dirty="0"/>
              <a:t>1. Juni 2016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38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Strategien von Eltern und VL zu </a:t>
            </a:r>
            <a:r>
              <a:rPr lang="de-AT" sz="3600" dirty="0" err="1"/>
              <a:t>Übertrittsnoten</a:t>
            </a:r>
            <a:br>
              <a:rPr lang="de-AT" sz="3600" dirty="0"/>
            </a:br>
            <a:r>
              <a:rPr lang="de-AT" sz="2000" dirty="0">
                <a:solidFill>
                  <a:prstClr val="black"/>
                </a:solidFill>
              </a:rPr>
              <a:t>(</a:t>
            </a:r>
            <a:r>
              <a:rPr lang="de-AT" sz="2000" dirty="0" err="1">
                <a:solidFill>
                  <a:prstClr val="black"/>
                </a:solidFill>
              </a:rPr>
              <a:t>Böheim-Galehr</a:t>
            </a:r>
            <a:r>
              <a:rPr lang="de-AT" sz="2000" dirty="0">
                <a:solidFill>
                  <a:prstClr val="black"/>
                </a:solidFill>
              </a:rPr>
              <a:t> et al. 2015, S. 41)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400" b="1" dirty="0"/>
              <a:t>Eltern</a:t>
            </a:r>
          </a:p>
          <a:p>
            <a:r>
              <a:rPr lang="de-AT" sz="2400" dirty="0"/>
              <a:t>70 % Vorarlberger VL: Eltern erwarten von ihnen gute Noten.</a:t>
            </a:r>
          </a:p>
          <a:p>
            <a:r>
              <a:rPr lang="de-AT" sz="2400" dirty="0"/>
              <a:t>15 % Vorarlberger </a:t>
            </a:r>
            <a:r>
              <a:rPr lang="de-AT" sz="2400" dirty="0">
                <a:solidFill>
                  <a:prstClr val="black"/>
                </a:solidFill>
              </a:rPr>
              <a:t>VL: </a:t>
            </a:r>
            <a:r>
              <a:rPr lang="de-AT" sz="2400" dirty="0"/>
              <a:t>Erwartung erfolgt mittels Drohungen.</a:t>
            </a:r>
          </a:p>
          <a:p>
            <a:pPr marL="0" indent="0">
              <a:buNone/>
            </a:pPr>
            <a:r>
              <a:rPr lang="de-AT" sz="2400" b="1" dirty="0" err="1"/>
              <a:t>VolksschullehrerInnen</a:t>
            </a:r>
            <a:endParaRPr lang="de-AT" sz="2400" b="1" dirty="0"/>
          </a:p>
          <a:p>
            <a:r>
              <a:rPr lang="de-AT" sz="2400" dirty="0">
                <a:solidFill>
                  <a:prstClr val="black"/>
                </a:solidFill>
              </a:rPr>
              <a:t>30 % Vorarlberger VL geben bessere Beurteilung als den Leistungen entspricht.</a:t>
            </a:r>
          </a:p>
          <a:p>
            <a:pPr marL="0" indent="0">
              <a:buNone/>
            </a:pPr>
            <a:r>
              <a:rPr lang="de-AT" sz="2400" dirty="0">
                <a:solidFill>
                  <a:prstClr val="black"/>
                </a:solidFill>
              </a:rPr>
              <a:t>Druck auf VL besonders stark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prstClr val="black"/>
                </a:solidFill>
              </a:rPr>
              <a:t>im urbanen Raum </a:t>
            </a:r>
            <a:r>
              <a:rPr lang="de-AT" sz="2400" dirty="0">
                <a:solidFill>
                  <a:prstClr val="black"/>
                </a:solidFill>
                <a:sym typeface="Wingdings" panose="05000000000000000000" pitchFamily="2" charset="2"/>
              </a:rPr>
              <a:t> Stadt-Land-Gefälle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2400" dirty="0">
                <a:solidFill>
                  <a:prstClr val="black"/>
                </a:solidFill>
                <a:sym typeface="Wingdings" panose="05000000000000000000" pitchFamily="2" charset="2"/>
              </a:rPr>
              <a:t>von bildungsnahen Eltern  soziales Gefälle</a:t>
            </a:r>
          </a:p>
          <a:p>
            <a:pPr marL="0" lvl="0" indent="0">
              <a:buNone/>
            </a:pPr>
            <a:r>
              <a:rPr lang="de-AT" sz="2400" dirty="0">
                <a:solidFill>
                  <a:prstClr val="black"/>
                </a:solidFill>
                <a:sym typeface="Wingdings" panose="05000000000000000000" pitchFamily="2" charset="2"/>
              </a:rPr>
              <a:t>Generell „</a:t>
            </a:r>
            <a:r>
              <a:rPr lang="de-AT" sz="2400" dirty="0">
                <a:solidFill>
                  <a:prstClr val="black"/>
                </a:solidFill>
              </a:rPr>
              <a:t>strengere“ Bewertung am Land (soziale BN). </a:t>
            </a:r>
            <a:endParaRPr lang="de-AT" sz="2400" b="1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CECE-D209-4DA9-9125-53B2235B8D34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77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Überlappende Leistungsfähigkeit bei Übertritt </a:t>
            </a:r>
            <a:br>
              <a:rPr lang="de-AT" sz="3600" dirty="0"/>
            </a:br>
            <a:r>
              <a:rPr lang="de-AT" sz="2000" dirty="0"/>
              <a:t>(</a:t>
            </a:r>
            <a:r>
              <a:rPr lang="de-AT" sz="2000" dirty="0" err="1"/>
              <a:t>Böheim-Galehr</a:t>
            </a:r>
            <a:r>
              <a:rPr lang="de-AT" sz="2000" dirty="0"/>
              <a:t> et al. 2015, S. 27)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C:\Users\Gerti\Documents\AK Vorarlberg\Stolpersteine_April_2016\Grafik_3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4932040" y="3068960"/>
            <a:ext cx="2138536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7BEB-1798-468B-8ABE-313DF5B8FB90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087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  <a:sym typeface="Wingdings" panose="05000000000000000000" pitchFamily="2" charset="2"/>
              </a:rPr>
              <a:t>Startbedingungen für Leistungsentwicklung</a:t>
            </a:r>
            <a:br>
              <a:rPr lang="de-AT" sz="3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  <a:t>Marie Marcks (1980): Schöne Aussichten. </a:t>
            </a:r>
            <a:r>
              <a:rPr lang="de-AT" sz="1800" dirty="0" err="1">
                <a:solidFill>
                  <a:prstClr val="black"/>
                </a:solidFill>
                <a:sym typeface="Wingdings" panose="05000000000000000000" pitchFamily="2" charset="2"/>
              </a:rPr>
              <a:t>ElefantenPress</a:t>
            </a:r>
            <a: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  <a:t> (1)</a:t>
            </a:r>
            <a:endParaRPr lang="de-AT" sz="1800" dirty="0"/>
          </a:p>
        </p:txBody>
      </p:sp>
      <p:pic>
        <p:nvPicPr>
          <p:cNvPr id="1026" name="Picture 2" descr="C:\Users\Gerti\AppData\Local\Microsoft\Windows\Temporary Internet Files\Content.Outlook\Y2SW3P9Y\Gerti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Ellipse 6"/>
          <p:cNvSpPr/>
          <p:nvPr/>
        </p:nvSpPr>
        <p:spPr>
          <a:xfrm>
            <a:off x="2555776" y="2492896"/>
            <a:ext cx="212423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5724128" y="4844008"/>
            <a:ext cx="187220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7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233D-C2AB-459B-8470-845AC22A8144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6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</a:t>
            </a:r>
            <a:r>
              <a:rPr lang="de-AT" sz="3200" dirty="0" err="1"/>
              <a:t>Creaming</a:t>
            </a:r>
            <a:r>
              <a:rPr lang="de-AT" sz="3200" dirty="0"/>
              <a:t> und Komposition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„</a:t>
            </a:r>
            <a:r>
              <a:rPr lang="de-AT" sz="3200" dirty="0" err="1"/>
              <a:t>Creaming</a:t>
            </a:r>
            <a:r>
              <a:rPr lang="de-AT" sz="3200" dirty="0"/>
              <a:t>“ an die AHS – ungünstige Lernprozesse und Leistungsentwicklung an NMS</a:t>
            </a: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8000" dirty="0"/>
              <a:t>Zutaten für die „abgesahnte“ Schulklasse einer </a:t>
            </a:r>
            <a:r>
              <a:rPr lang="de-AT" sz="8000" b="1" dirty="0"/>
              <a:t>städtischen</a:t>
            </a:r>
            <a:r>
              <a:rPr lang="de-AT" sz="8000" dirty="0"/>
              <a:t> NMS: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28600" algn="l"/>
              </a:tabLst>
            </a:pP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Bis zu 100%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</a:rPr>
              <a:t>SuS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 aus bildungsfernem (sozial schwachem) Elternhaus, davon zwischen 50% und 100%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</a:rPr>
              <a:t>SuS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</a:rPr>
              <a:t>ndM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 – am besten mit mitgebrachten Sprach- und Lernstanddefiziten.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28600" algn="l"/>
              </a:tabLst>
            </a:pP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Eine Prise mehr Buben als Mädchen – vorzugsweise solche, die bereits zu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</a:rPr>
              <a:t>schulaversivem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 Verhalten tendieren.</a:t>
            </a: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28600" algn="l"/>
              </a:tabLst>
            </a:pP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Eine Prise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</a:rPr>
              <a:t>SuS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 mit Berechtigung zum Übertritt an eine AHS-Unterstufe.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</a:rPr>
              <a:t>4 Schuljahre im eigenen Sud kochen lassen.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 Selbst bei </a:t>
            </a:r>
            <a:r>
              <a:rPr lang="de-DE" sz="8000" dirty="0" err="1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SuS</a:t>
            </a:r>
            <a:r>
              <a:rPr lang="de-DE" sz="8000" dirty="0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 mit bei Übertritt vergleichbar guten Begabungswerten sinken die Leistungen ab (Kompositionseffekt).</a:t>
            </a:r>
            <a:endParaRPr lang="de-DE" sz="8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endParaRPr lang="de-DE" sz="9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de-DE" sz="24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de-AT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CC8-780A-41B9-AA6C-C605B1024404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78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de-AT" sz="3200" dirty="0"/>
              <a:t>Komposition als Leistungsdeterminante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Die Schichtzusammensetzung einer Schulklasse ist für Leistung gleich bedeutsam wie die durchschnittliche Intelligenz der Lerngruppe.</a:t>
            </a:r>
          </a:p>
          <a:p>
            <a:pPr marL="0" indent="0">
              <a:buNone/>
            </a:pPr>
            <a:r>
              <a:rPr lang="de-AT" sz="1800" dirty="0"/>
              <a:t>						(Fend 1998, S. 149)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734F-C94A-4753-A9B9-8EE2B4885ECB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597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Männliches Geschlecht als zusätzlicher Risikofaktor</a:t>
            </a:r>
            <a:endParaRPr lang="de-AT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3044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345571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7D73-ECDC-43C9-855E-A53C7B602B44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079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3200" dirty="0"/>
            </a:br>
            <a:r>
              <a:rPr lang="de-AT" sz="3600" dirty="0"/>
              <a:t>Prototyp eines potenziellen „Versagers“</a:t>
            </a:r>
            <a:br>
              <a:rPr lang="de-AT" sz="3600" dirty="0"/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Großstadt-Junge </a:t>
            </a:r>
          </a:p>
          <a:p>
            <a:pPr marL="0" indent="0">
              <a:buNone/>
            </a:pPr>
            <a:r>
              <a:rPr lang="de-DE" dirty="0"/>
              <a:t>mit Migrationshintergrund </a:t>
            </a:r>
          </a:p>
          <a:p>
            <a:pPr marL="0" indent="0">
              <a:buNone/>
            </a:pPr>
            <a:r>
              <a:rPr lang="de-DE" dirty="0"/>
              <a:t>im sozialen Brennpunktviertel </a:t>
            </a:r>
          </a:p>
          <a:p>
            <a:pPr marL="0" indent="0">
              <a:buNone/>
            </a:pPr>
            <a:r>
              <a:rPr lang="de-DE" dirty="0"/>
              <a:t>aus bildungsfernem Elternhaus </a:t>
            </a:r>
          </a:p>
          <a:p>
            <a:pPr marL="0" indent="0">
              <a:buNone/>
            </a:pPr>
            <a:r>
              <a:rPr lang="de-DE" dirty="0"/>
              <a:t>an einer Hauptschule oder NMS</a:t>
            </a:r>
          </a:p>
          <a:p>
            <a:pPr marL="0" indent="0">
              <a:buNone/>
            </a:pPr>
            <a:r>
              <a:rPr lang="de-AT" sz="1800" dirty="0"/>
              <a:t>		</a:t>
            </a:r>
          </a:p>
          <a:p>
            <a:pPr marL="0" indent="0">
              <a:buNone/>
            </a:pPr>
            <a:r>
              <a:rPr lang="de-AT" sz="1800" dirty="0"/>
              <a:t>		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EE6A-4D2B-49B8-9408-64A84CEF8D93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70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de-AT" sz="2000" dirty="0"/>
              <a:t>Achmed &amp; Kevin in der städtischen NMS</a:t>
            </a:r>
            <a:br>
              <a:rPr lang="de-AT" sz="2000" dirty="0"/>
            </a:br>
            <a:r>
              <a:rPr lang="de-AT" sz="3600" dirty="0"/>
              <a:t>Segregation, </a:t>
            </a:r>
            <a:r>
              <a:rPr lang="de-AT" sz="3600" dirty="0" err="1"/>
              <a:t>Labeling</a:t>
            </a:r>
            <a:r>
              <a:rPr lang="de-AT" sz="3600" dirty="0"/>
              <a:t> &amp; Peergroup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11200" dirty="0"/>
              <a:t>Schlechte Leistung und ungünstige Dispositionen (Motivation) infolge:</a:t>
            </a:r>
          </a:p>
          <a:p>
            <a:r>
              <a:rPr lang="de-AT" sz="11200" dirty="0"/>
              <a:t>leistungsmäßiger Segregation: starke soziale, sprachliche und leistungsmäßige Modelle fehlen.</a:t>
            </a:r>
          </a:p>
          <a:p>
            <a:r>
              <a:rPr lang="de-AT" sz="11200" dirty="0"/>
              <a:t>sozialer Segregation: Schulische/außerschulische Kontakte mit Marc &amp; Lukas, Lisa &amp; Sophie fehlen.</a:t>
            </a:r>
          </a:p>
          <a:p>
            <a:r>
              <a:rPr lang="de-AT" sz="11200" dirty="0"/>
              <a:t>Selbstwahrnehmung als Verlierer, Fremdwahrnehmung durch ungünstiges </a:t>
            </a:r>
            <a:r>
              <a:rPr lang="de-AT" sz="11200" dirty="0" err="1"/>
              <a:t>Labeling</a:t>
            </a:r>
            <a:r>
              <a:rPr lang="de-AT" sz="11200" dirty="0"/>
              <a:t> (+ </a:t>
            </a:r>
            <a:r>
              <a:rPr lang="de-AT" sz="11200" dirty="0" err="1"/>
              <a:t>self-fullfilling-prophecy</a:t>
            </a:r>
            <a:r>
              <a:rPr lang="de-AT" sz="11200" dirty="0"/>
              <a:t>, </a:t>
            </a:r>
            <a:r>
              <a:rPr lang="de-AT" sz="11200" dirty="0" err="1"/>
              <a:t>doing</a:t>
            </a:r>
            <a:r>
              <a:rPr lang="de-AT" sz="11200" dirty="0"/>
              <a:t> </a:t>
            </a:r>
            <a:r>
              <a:rPr lang="de-AT" sz="11200" dirty="0" err="1"/>
              <a:t>gender</a:t>
            </a:r>
            <a:r>
              <a:rPr lang="de-AT" sz="11200" dirty="0"/>
              <a:t> </a:t>
            </a:r>
            <a:r>
              <a:rPr lang="de-AT" sz="11200" dirty="0" err="1"/>
              <a:t>LuL</a:t>
            </a:r>
            <a:r>
              <a:rPr lang="de-AT" sz="11200" dirty="0"/>
              <a:t>) </a:t>
            </a:r>
          </a:p>
          <a:p>
            <a:r>
              <a:rPr lang="de-AT" sz="11200" dirty="0">
                <a:sym typeface="Wingdings" panose="05000000000000000000" pitchFamily="2" charset="2"/>
              </a:rPr>
              <a:t> Suche nach Anerkennung in schul- und </a:t>
            </a:r>
            <a:r>
              <a:rPr lang="de-AT" sz="11200" dirty="0" err="1">
                <a:sym typeface="Wingdings" panose="05000000000000000000" pitchFamily="2" charset="2"/>
              </a:rPr>
              <a:t>leistungsaversiven</a:t>
            </a:r>
            <a:r>
              <a:rPr lang="de-AT" sz="11200" dirty="0">
                <a:sym typeface="Wingdings" panose="05000000000000000000" pitchFamily="2" charset="2"/>
              </a:rPr>
              <a:t> Peergroups.</a:t>
            </a:r>
            <a:endParaRPr lang="de-AT" sz="11200" dirty="0"/>
          </a:p>
          <a:p>
            <a:pPr marL="0" indent="0">
              <a:buNone/>
            </a:pPr>
            <a:endParaRPr lang="de-AT" sz="9600" dirty="0"/>
          </a:p>
          <a:p>
            <a:pPr marL="0" indent="0">
              <a:buNone/>
            </a:pPr>
            <a:endParaRPr lang="de-AT" sz="29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83C1-D483-486B-BD61-E5A5DE752635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770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br>
              <a:rPr lang="de-AT" sz="3100" dirty="0"/>
            </a:br>
            <a:r>
              <a:rPr lang="de-AT" sz="2000" dirty="0">
                <a:solidFill>
                  <a:prstClr val="black"/>
                </a:solidFill>
              </a:rPr>
              <a:t>Achmed &amp; Kevin in einer städtischen NMS-Klasse</a:t>
            </a:r>
            <a:br>
              <a:rPr lang="de-AT" sz="2000" dirty="0">
                <a:solidFill>
                  <a:prstClr val="black"/>
                </a:solidFill>
              </a:rPr>
            </a:br>
            <a:r>
              <a:rPr lang="de-AT" sz="3600" dirty="0">
                <a:solidFill>
                  <a:prstClr val="black"/>
                </a:solidFill>
              </a:rPr>
              <a:t>Weniger effektive Lehr- und Lernprozesse</a:t>
            </a:r>
            <a:br>
              <a:rPr lang="de-AT" sz="3600" dirty="0">
                <a:solidFill>
                  <a:prstClr val="black"/>
                </a:solidFill>
              </a:rPr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sz="3000" dirty="0"/>
              <a:t>Effektive Unterrichtszeit und gute Unterrichtsqualität mit hohem Anforderungsniveau sind empirisch gesicherte Wirkfaktoren.</a:t>
            </a:r>
          </a:p>
          <a:p>
            <a:pPr marL="0" indent="0">
              <a:buNone/>
            </a:pPr>
            <a:r>
              <a:rPr lang="de-AT" sz="3000" dirty="0"/>
              <a:t>Aber: </a:t>
            </a:r>
          </a:p>
          <a:p>
            <a:r>
              <a:rPr lang="de-AT" sz="3000" dirty="0"/>
              <a:t>Soziale Interventionen reduzieren </a:t>
            </a:r>
            <a:r>
              <a:rPr lang="de-AT" sz="3000" b="1" dirty="0"/>
              <a:t>Time on Task </a:t>
            </a:r>
            <a:r>
              <a:rPr lang="de-AT" sz="3000" dirty="0"/>
              <a:t>als effektive Unterrichtszeit</a:t>
            </a:r>
          </a:p>
          <a:p>
            <a:r>
              <a:rPr lang="de-AT" sz="3000" dirty="0"/>
              <a:t>Professionelle Überforderung von </a:t>
            </a:r>
            <a:r>
              <a:rPr lang="de-AT" sz="3000" dirty="0" err="1"/>
              <a:t>LuL</a:t>
            </a:r>
            <a:r>
              <a:rPr lang="de-AT" sz="3000" dirty="0"/>
              <a:t> reduziert </a:t>
            </a:r>
            <a:r>
              <a:rPr lang="de-AT" sz="3000" b="1" dirty="0"/>
              <a:t>Unterrichtsqualität</a:t>
            </a:r>
          </a:p>
          <a:p>
            <a:r>
              <a:rPr lang="de-AT" sz="3000" dirty="0"/>
              <a:t>Orientierung an niedriger Bezugsnorm reduziert </a:t>
            </a:r>
            <a:r>
              <a:rPr lang="de-AT" sz="3000" b="1" dirty="0"/>
              <a:t>Anforderungsniveau</a:t>
            </a:r>
          </a:p>
          <a:p>
            <a:pPr marL="0" indent="0">
              <a:buNone/>
            </a:pPr>
            <a:endParaRPr lang="de-AT" sz="8800" dirty="0"/>
          </a:p>
          <a:p>
            <a:pPr marL="0" indent="0">
              <a:buNone/>
            </a:pPr>
            <a:endParaRPr lang="de-AT" sz="29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4AEE4-7D09-4076-B524-8C5C50588934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73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dirty="0"/>
              <a:t>Soziale Herkunft und frühe Selektion </a:t>
            </a:r>
          </a:p>
          <a:p>
            <a:pPr marL="457200" lvl="1" indent="0">
              <a:buNone/>
            </a:pPr>
            <a:r>
              <a:rPr lang="de-AT" sz="1800" dirty="0"/>
              <a:t>(Stolpersteine Herkunft, frühe Selektion, Bildungsarmut, Noten, </a:t>
            </a:r>
            <a:r>
              <a:rPr lang="de-AT" sz="1800" dirty="0" err="1"/>
              <a:t>Creaming</a:t>
            </a:r>
            <a:r>
              <a:rPr lang="de-AT" sz="1800" dirty="0"/>
              <a:t> und Komposition, Geschlecht, </a:t>
            </a:r>
            <a:r>
              <a:rPr lang="de-AT" sz="1800" dirty="0" err="1"/>
              <a:t>SchOG</a:t>
            </a:r>
            <a:r>
              <a:rPr lang="de-AT" sz="1800" dirty="0"/>
              <a:t> &amp; Schulversuche zu „GS“, einschl. NMS) 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Veränderungsresistenz und schichtspezifische Schulwahl </a:t>
            </a:r>
          </a:p>
          <a:p>
            <a:pPr marL="400050" lvl="1" indent="0">
              <a:buNone/>
            </a:pPr>
            <a:r>
              <a:rPr lang="de-AT" sz="1800" dirty="0"/>
              <a:t>(Soziologische Anmerkungen zu Bildungsferne und Bildungsnähe, Momentaufnahme zur Akzeptanz „sozialer Durchmischung via Gesamtschule“) </a:t>
            </a:r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Schule der 10- bis 14-Jährigen in Vorarlberg</a:t>
            </a:r>
          </a:p>
          <a:p>
            <a:pPr marL="400050" lvl="1" indent="0">
              <a:buNone/>
            </a:pPr>
            <a:r>
              <a:rPr lang="de-AT" sz="1800" dirty="0"/>
              <a:t>(Vision, Konzept und Stolpersteine)</a:t>
            </a:r>
          </a:p>
          <a:p>
            <a:pPr marL="514350" indent="-514350">
              <a:buFont typeface="+mj-lt"/>
              <a:buAutoNum type="arabicPeriod"/>
            </a:pPr>
            <a:endParaRPr lang="de-AT" dirty="0"/>
          </a:p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164-7FA3-45A6-91CB-3E20F6FAD370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7626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Söhne der Mittelschicht weniger gefährdet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800" dirty="0"/>
              <a:t>Söhne der Mittelschicht kokettieren auch gerne mit  Verhaltensweisen wie </a:t>
            </a:r>
          </a:p>
          <a:p>
            <a:r>
              <a:rPr lang="de-AT" sz="2800" dirty="0"/>
              <a:t>geringe Selbstdisziplin beim Lernen, </a:t>
            </a:r>
          </a:p>
          <a:p>
            <a:r>
              <a:rPr lang="de-AT" sz="2800" dirty="0"/>
              <a:t>„Machogehabe“ gegenüber weiblich konnotierten Werten wie gute Noten </a:t>
            </a:r>
          </a:p>
          <a:p>
            <a:pPr marL="0" indent="0">
              <a:buNone/>
            </a:pPr>
            <a:r>
              <a:rPr lang="de-AT" sz="2800" dirty="0"/>
              <a:t>und verzichten „cool“ auf Anstrengungen. Letztlich Orientierung an Leistungserwartungen/ Bildungs-aspirationen Elternhaus und dessen Ressourcen.</a:t>
            </a:r>
          </a:p>
          <a:p>
            <a:pPr marL="0" lvl="0" indent="0">
              <a:buNone/>
            </a:pPr>
            <a:endParaRPr lang="de-AT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AT" sz="1800" dirty="0">
                <a:solidFill>
                  <a:prstClr val="black"/>
                </a:solidFill>
              </a:rPr>
              <a:t>Lesetipps</a:t>
            </a:r>
          </a:p>
          <a:p>
            <a:pPr marL="0" lvl="0" indent="0">
              <a:buNone/>
            </a:pPr>
            <a:r>
              <a:rPr lang="de-AT" sz="1800" dirty="0" err="1">
                <a:solidFill>
                  <a:prstClr val="black"/>
                </a:solidFill>
              </a:rPr>
              <a:t>Kampshoff</a:t>
            </a:r>
            <a:r>
              <a:rPr lang="de-AT" sz="1800" dirty="0">
                <a:solidFill>
                  <a:prstClr val="black"/>
                </a:solidFill>
              </a:rPr>
              <a:t>, M. (2007): </a:t>
            </a:r>
            <a:r>
              <a:rPr lang="de-AT" sz="1800" b="1" dirty="0">
                <a:solidFill>
                  <a:prstClr val="black"/>
                </a:solidFill>
              </a:rPr>
              <a:t>Geschlechterdifferenz und Schulleistung. </a:t>
            </a:r>
            <a:r>
              <a:rPr lang="de-AT" sz="1800" dirty="0">
                <a:solidFill>
                  <a:prstClr val="black"/>
                </a:solidFill>
              </a:rPr>
              <a:t>VS</a:t>
            </a:r>
          </a:p>
          <a:p>
            <a:pPr marL="0" lvl="0" indent="0">
              <a:buNone/>
            </a:pPr>
            <a:r>
              <a:rPr lang="de-AT" sz="1800" dirty="0">
                <a:solidFill>
                  <a:prstClr val="black"/>
                </a:solidFill>
              </a:rPr>
              <a:t>Budde et al. (2008): </a:t>
            </a:r>
            <a:r>
              <a:rPr lang="de-AT" sz="1800" b="1" dirty="0">
                <a:solidFill>
                  <a:prstClr val="black"/>
                </a:solidFill>
              </a:rPr>
              <a:t>Geschlechtergerechtigkeit in der Schule</a:t>
            </a:r>
            <a:r>
              <a:rPr lang="de-AT" sz="1800" dirty="0">
                <a:solidFill>
                  <a:prstClr val="black"/>
                </a:solidFill>
              </a:rPr>
              <a:t>. </a:t>
            </a:r>
            <a:r>
              <a:rPr lang="de-AT" sz="1800" dirty="0" err="1">
                <a:solidFill>
                  <a:prstClr val="black"/>
                </a:solidFill>
              </a:rPr>
              <a:t>Juventa</a:t>
            </a:r>
            <a:endParaRPr lang="de-AT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AT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CF2C-88D8-4E5E-A623-82678293EC25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20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</a:t>
            </a:r>
            <a:r>
              <a:rPr lang="de-AT" sz="3200" dirty="0" err="1"/>
              <a:t>SchOG</a:t>
            </a:r>
            <a:r>
              <a:rPr lang="de-AT" sz="3200" dirty="0"/>
              <a:t> </a:t>
            </a:r>
            <a:r>
              <a:rPr lang="de-AT" sz="3200" dirty="0">
                <a:sym typeface="Wingdings" panose="05000000000000000000" pitchFamily="2" charset="2"/>
              </a:rPr>
              <a:t>Schulversuche  NMS</a:t>
            </a:r>
            <a:endParaRPr lang="de-AT" sz="3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9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000" dirty="0"/>
              <a:t>Strukturreformen und Schulversuche seit den Siebzigerjahren </a:t>
            </a:r>
            <a:br>
              <a:rPr lang="de-AT" sz="3200" dirty="0"/>
            </a:br>
            <a:r>
              <a:rPr lang="de-AT" sz="3200" dirty="0"/>
              <a:t>Entkoppelung soziale Herkunft und Bildungserfolg</a:t>
            </a: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sz="3100" b="1" dirty="0"/>
              <a:t>1. Strukturreformen </a:t>
            </a:r>
            <a:r>
              <a:rPr lang="de-AT" sz="3100" dirty="0"/>
              <a:t>(Ära Kreisky, 1971-1983): </a:t>
            </a:r>
          </a:p>
          <a:p>
            <a:pPr marL="0" indent="0">
              <a:buNone/>
            </a:pPr>
            <a:r>
              <a:rPr lang="de-AT" sz="3100" dirty="0"/>
              <a:t>Schülerfreifahrten, Ausbau der BMS/BHS (Kinder aus ländlichen Regionen profitieren, v.a. Mädchen)</a:t>
            </a:r>
          </a:p>
          <a:p>
            <a:pPr marL="0" indent="0">
              <a:buNone/>
            </a:pPr>
            <a:r>
              <a:rPr lang="de-AT" sz="3100" b="1" dirty="0"/>
              <a:t>2. Schulversuche </a:t>
            </a:r>
            <a:r>
              <a:rPr lang="de-AT" sz="3100" dirty="0"/>
              <a:t>wie </a:t>
            </a:r>
            <a:r>
              <a:rPr lang="de-AT" sz="3100" b="1" dirty="0"/>
              <a:t>IGGS</a:t>
            </a:r>
            <a:r>
              <a:rPr lang="de-AT" sz="3100" dirty="0"/>
              <a:t> (1974/75 – 1984/85) </a:t>
            </a:r>
          </a:p>
          <a:p>
            <a:pPr marL="0" indent="0">
              <a:buNone/>
            </a:pPr>
            <a:r>
              <a:rPr lang="de-AT" sz="3100" dirty="0">
                <a:sym typeface="Wingdings" panose="05000000000000000000" pitchFamily="2" charset="2"/>
              </a:rPr>
              <a:t> Statt GS kommt </a:t>
            </a:r>
            <a:r>
              <a:rPr lang="de-AT" sz="3100" b="1" dirty="0">
                <a:sym typeface="Wingdings" panose="05000000000000000000" pitchFamily="2" charset="2"/>
              </a:rPr>
              <a:t>„neue HS“ mit LGs</a:t>
            </a:r>
            <a:r>
              <a:rPr lang="de-AT" sz="3100" dirty="0">
                <a:sym typeface="Wingdings" panose="05000000000000000000" pitchFamily="2" charset="2"/>
              </a:rPr>
              <a:t>; statt verschränkter GTS </a:t>
            </a:r>
            <a:r>
              <a:rPr lang="de-AT" sz="3100" b="1" dirty="0">
                <a:sym typeface="Wingdings" panose="05000000000000000000" pitchFamily="2" charset="2"/>
              </a:rPr>
              <a:t>kostenpflichtige, meist optionale „Tagesheimschule“ </a:t>
            </a:r>
          </a:p>
          <a:p>
            <a:pPr marL="0" indent="0">
              <a:buNone/>
            </a:pPr>
            <a:endParaRPr lang="de-AT" sz="31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3100" b="1" dirty="0">
                <a:sym typeface="Wingdings" panose="05000000000000000000" pitchFamily="2" charset="2"/>
              </a:rPr>
              <a:t>Gemeinsame Nenner der Schulversuche (einschl. NMS):</a:t>
            </a:r>
          </a:p>
          <a:p>
            <a:r>
              <a:rPr lang="de-AT" sz="3100" dirty="0"/>
              <a:t>Fokus auf innere Schulreform (NLK)</a:t>
            </a:r>
          </a:p>
          <a:p>
            <a:r>
              <a:rPr lang="de-AT" sz="3100" dirty="0"/>
              <a:t>Deckelung der Teilnahmequote</a:t>
            </a:r>
          </a:p>
          <a:p>
            <a:r>
              <a:rPr lang="de-AT" sz="3100" dirty="0"/>
              <a:t>(fast) ohne Teilnahme von Gymnasien</a:t>
            </a:r>
          </a:p>
          <a:p>
            <a:r>
              <a:rPr lang="de-AT" sz="3100" dirty="0"/>
              <a:t>Schülerstrom an AHS unverändert </a:t>
            </a:r>
          </a:p>
          <a:p>
            <a:pPr>
              <a:buFont typeface="Wingdings"/>
              <a:buChar char="à"/>
            </a:pPr>
            <a:endParaRPr lang="de-AT" sz="2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ACB6-A5D5-485A-BDD7-3D28222EA0ED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30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Wie viel Gesamtschule steckt in der NMS?</a:t>
            </a:r>
            <a:br>
              <a:rPr lang="de-AT" sz="3200" dirty="0"/>
            </a:br>
            <a:r>
              <a:rPr lang="de-AT" sz="2000" dirty="0"/>
              <a:t>(Gruber, K.H.: Bildungspolitologische Anmerkungen. In Eder et al. 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b="1" dirty="0"/>
              <a:t>Ähnlichkeiten innerschulischer</a:t>
            </a:r>
            <a:r>
              <a:rPr lang="de-AT" dirty="0"/>
              <a:t> </a:t>
            </a:r>
            <a:r>
              <a:rPr lang="de-AT" b="1" dirty="0"/>
              <a:t>Programmatik:</a:t>
            </a:r>
            <a:endParaRPr lang="de-AT" dirty="0"/>
          </a:p>
          <a:p>
            <a:r>
              <a:rPr lang="de-AT" dirty="0"/>
              <a:t>Neudefinition der Lehrerrolle (weg von  einzel-kämpferischer Wissensvermittlung hin zu kollektiver Verantwortung für schulische Leistungsbilanz; Einbeziehen sozialer Kompetenz)</a:t>
            </a:r>
          </a:p>
          <a:p>
            <a:r>
              <a:rPr lang="de-AT" dirty="0"/>
              <a:t>Differenzierung und Individualisierung des Lerngeschehens unter intendierter Sicherstellung von curricularen Mindestleistungen UND Spitzenleistungen.</a:t>
            </a:r>
          </a:p>
          <a:p>
            <a:pPr marL="0" indent="0">
              <a:buNone/>
            </a:pPr>
            <a:r>
              <a:rPr lang="de-AT" b="1" dirty="0"/>
              <a:t>Substanzieller struktureller Unterschied:</a:t>
            </a:r>
          </a:p>
          <a:p>
            <a:pPr marL="0" indent="0">
              <a:buNone/>
            </a:pPr>
            <a:r>
              <a:rPr lang="de-AT" dirty="0"/>
              <a:t>Kinder aus dem oberen Begabungsspektrum fehlen. Damit fehlen auch jene Eltern, an deren höheren Bildungs-aspirationen sich das „Leistungsethos“ der NMS zu orientieren hätte.</a:t>
            </a:r>
          </a:p>
          <a:p>
            <a:pPr marL="0" indent="0">
              <a:buNone/>
            </a:pPr>
            <a:endParaRPr lang="de-AT" sz="26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95E1-4D29-484E-A56E-18E9A16EE15F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3921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>
                <a:ea typeface="Calibri"/>
                <a:cs typeface="Times New Roman"/>
              </a:rPr>
              <a:t>Leistungsvergleich NMS und AHS-Unterstufe</a:t>
            </a:r>
            <a:br>
              <a:rPr lang="de-DE" sz="3600" dirty="0">
                <a:ea typeface="Calibri"/>
                <a:cs typeface="Times New Roman"/>
              </a:rPr>
            </a:br>
            <a:r>
              <a:rPr lang="de-DE" sz="1600" dirty="0" err="1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Leitgöb</a:t>
            </a:r>
            <a:r>
              <a:rPr lang="de-DE" sz="1600" dirty="0">
                <a:solidFill>
                  <a:prstClr val="black"/>
                </a:solidFill>
                <a:ea typeface="Calibri"/>
                <a:cs typeface="Times New Roman"/>
                <a:sym typeface="Wingdings" panose="05000000000000000000" pitchFamily="2" charset="2"/>
              </a:rPr>
              <a:t> et al. : Leistungsvergleich der NMS mit der AHS-Unterstufe und der HS. In Eder et al. 2015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de-DE" sz="8800" dirty="0">
                <a:ea typeface="Calibri"/>
                <a:cs typeface="Times New Roman"/>
              </a:rPr>
              <a:t>Keine Identifikation statistischer Zwillinge (Sozialindex) möglich.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de-DE" sz="8800" dirty="0">
                <a:ea typeface="Calibri"/>
                <a:cs typeface="Times New Roman"/>
              </a:rPr>
              <a:t>Leistungsabstand und Merkmale: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8800" dirty="0">
                <a:ea typeface="Calibri"/>
                <a:cs typeface="Times New Roman"/>
              </a:rPr>
              <a:t>Schulen </a:t>
            </a:r>
            <a:r>
              <a:rPr lang="de-DE" sz="8800" b="1" dirty="0">
                <a:ea typeface="Calibri"/>
                <a:cs typeface="Times New Roman"/>
              </a:rPr>
              <a:t>mit relativ geringem Leistungsabstand </a:t>
            </a:r>
            <a:r>
              <a:rPr lang="de-DE" sz="8800" dirty="0">
                <a:ea typeface="Calibri"/>
                <a:cs typeface="Times New Roman"/>
              </a:rPr>
              <a:t>zur AHS-Unterstufe: deutlich weiter entfernt von der nächstgelegenen AHS-Unterstufe.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8800" dirty="0">
                <a:ea typeface="Calibri"/>
                <a:cs typeface="Times New Roman"/>
              </a:rPr>
              <a:t>Schulen </a:t>
            </a:r>
            <a:r>
              <a:rPr lang="de-DE" sz="8800" b="1" dirty="0">
                <a:ea typeface="Calibri"/>
                <a:cs typeface="Times New Roman"/>
              </a:rPr>
              <a:t>mit großem Leistungsabstand </a:t>
            </a:r>
            <a:r>
              <a:rPr lang="de-DE" sz="8800" dirty="0">
                <a:ea typeface="Calibri"/>
                <a:cs typeface="Times New Roman"/>
              </a:rPr>
              <a:t>zur AHS-Unterstufe: deutlich näher an der nächstgelegenen AHS-Unterstufe, schwacher Sozial-index, wenige </a:t>
            </a:r>
            <a:r>
              <a:rPr lang="de-DE" sz="8800" dirty="0" err="1">
                <a:ea typeface="Calibri"/>
                <a:cs typeface="Times New Roman"/>
              </a:rPr>
              <a:t>SuS</a:t>
            </a:r>
            <a:r>
              <a:rPr lang="de-DE" sz="8800" dirty="0">
                <a:ea typeface="Calibri"/>
                <a:cs typeface="Times New Roman"/>
              </a:rPr>
              <a:t> mit höheren kognitiven Fähigkeiten, häufiger „Anomie im Unterricht“ und abweichenden Verhaltensweisen </a:t>
            </a:r>
            <a:r>
              <a:rPr lang="de-DE" sz="8800" dirty="0" err="1">
                <a:ea typeface="Calibri"/>
                <a:cs typeface="Times New Roman"/>
              </a:rPr>
              <a:t>SuS</a:t>
            </a:r>
            <a:r>
              <a:rPr lang="de-DE" sz="8800" dirty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de-DE" sz="8800" dirty="0">
                <a:ea typeface="Calibri"/>
                <a:cs typeface="Times New Roman"/>
                <a:sym typeface="Wingdings" panose="05000000000000000000" pitchFamily="2" charset="2"/>
              </a:rPr>
              <a:t> Fairer Leistungsvergleich von NMS und AHS-Unterstufe unmöglich.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de-AT" sz="2400" dirty="0">
              <a:ea typeface="Calibri"/>
              <a:cs typeface="Times New Roman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endParaRPr lang="de-DE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de-DE" sz="30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90EB-94BF-49F3-BF8C-AF93F788C470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96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r>
              <a:rPr lang="de-AT" sz="3600" dirty="0"/>
              <a:t>Rechnungshof zur Effizienz der NMS </a:t>
            </a:r>
            <a:br>
              <a:rPr lang="de-AT" sz="3600" dirty="0"/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„Rechnungshof fordert Streichung von Zusatzlehrern. </a:t>
            </a:r>
            <a:r>
              <a:rPr lang="de-AT" dirty="0" err="1"/>
              <a:t>Teamteaching</a:t>
            </a:r>
            <a:r>
              <a:rPr lang="de-AT" dirty="0"/>
              <a:t> an neuen Mittelschulen ineffizient und teuer: RH-Prüfer fordern Stundenreduktion.“ </a:t>
            </a:r>
          </a:p>
          <a:p>
            <a:pPr marL="0" indent="0">
              <a:buNone/>
            </a:pPr>
            <a:r>
              <a:rPr lang="de-AT" sz="2300" dirty="0"/>
              <a:t>						(OÖN, 29.4. 2016)</a:t>
            </a:r>
            <a:br>
              <a:rPr lang="de-AT" sz="2300" dirty="0"/>
            </a:br>
            <a:endParaRPr lang="de-AT" sz="2300" dirty="0"/>
          </a:p>
          <a:p>
            <a:pPr marL="0" indent="0">
              <a:buNone/>
            </a:pPr>
            <a:r>
              <a:rPr lang="de-AT" dirty="0"/>
              <a:t>RH kritisiert, dass „die beträchtlichen zusätzlichen Ressourcen im Schnitt nicht die erwarteten Verbesserungen (…) gebracht haben“.</a:t>
            </a:r>
          </a:p>
          <a:p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05DC-5984-4643-8834-A3ACF47BA341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442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r>
              <a:rPr lang="de-AT" dirty="0"/>
              <a:t>Replik zur Kritik des Rechnungshofs</a:t>
            </a:r>
            <a:br>
              <a:rPr lang="de-AT" sz="3600" dirty="0"/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400" dirty="0"/>
              <a:t>Die Wirkungsziele (Leistungssteigerung &amp; Chancen-gerechtigkeit) wären in gut durchmischter Schülerpopulation, also in echter Gesamtschule, erreichbar.</a:t>
            </a:r>
          </a:p>
          <a:p>
            <a:r>
              <a:rPr lang="de-AT" sz="2400" dirty="0"/>
              <a:t>Die Wirkungsziele sind ohne ausreichende Ressourcen für </a:t>
            </a:r>
            <a:r>
              <a:rPr lang="de-AT" sz="2400" dirty="0" err="1"/>
              <a:t>Teamteaching</a:t>
            </a:r>
            <a:r>
              <a:rPr lang="de-AT" sz="2400" dirty="0"/>
              <a:t> (KO, Individualisierung &amp; innere Differenzierung) weder in einer heterogenen noch in einer nachteilig homogenisierten Schülerpopulation erreichbar.</a:t>
            </a:r>
          </a:p>
          <a:p>
            <a:r>
              <a:rPr lang="de-AT" sz="2400" dirty="0"/>
              <a:t>Kürzungen sind kontraproduktiv. Im Gegenteil: Es bedarf, neben intensiven Fortbildungsmaßnahmen für </a:t>
            </a:r>
            <a:r>
              <a:rPr lang="de-AT" sz="2400" dirty="0" err="1"/>
              <a:t>LuL</a:t>
            </a:r>
            <a:r>
              <a:rPr lang="de-AT" sz="2400" dirty="0"/>
              <a:t>, einer bedarfsorientierten Mittelverteilung mit mehr Ressourcen für guten Unterricht an Schulen mit schwierigen Ausgangsbedingungen.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3A33-CABE-4D55-AC2A-557B072BD341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7756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3600" dirty="0"/>
            </a:br>
            <a:r>
              <a:rPr lang="de-AT" sz="3600" dirty="0"/>
              <a:t>Qualität von Unterricht und Schulsystem </a:t>
            </a:r>
            <a:r>
              <a:rPr lang="de-AT" sz="2000" dirty="0"/>
              <a:t> </a:t>
            </a:r>
            <a:br>
              <a:rPr lang="de-AT" sz="2000" dirty="0"/>
            </a:br>
            <a:endParaRPr lang="de-AT" sz="20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36904" cy="4248472"/>
          </a:xfrm>
        </p:spPr>
      </p:pic>
      <p:sp>
        <p:nvSpPr>
          <p:cNvPr id="8" name="Textfeld 7"/>
          <p:cNvSpPr txBox="1"/>
          <p:nvPr/>
        </p:nvSpPr>
        <p:spPr>
          <a:xfrm>
            <a:off x="755576" y="6093296"/>
            <a:ext cx="259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Helmke 2015</a:t>
            </a:r>
            <a:r>
              <a:rPr lang="de-AT" baseline="30000" dirty="0"/>
              <a:t>6</a:t>
            </a:r>
            <a:r>
              <a:rPr lang="de-AT" dirty="0"/>
              <a:t> , Abb. S. 75</a:t>
            </a:r>
            <a:br>
              <a:rPr lang="de-AT" dirty="0"/>
            </a:b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971-16EE-422F-B4A8-32539955D6F6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27</a:t>
            </a:fld>
            <a:endParaRPr lang="de-AT"/>
          </a:p>
        </p:txBody>
      </p:sp>
      <p:sp>
        <p:nvSpPr>
          <p:cNvPr id="5" name="Textfeld 4"/>
          <p:cNvSpPr txBox="1"/>
          <p:nvPr/>
        </p:nvSpPr>
        <p:spPr>
          <a:xfrm>
            <a:off x="755576" y="446165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Und auf Ihr Schulsystem!</a:t>
            </a:r>
          </a:p>
        </p:txBody>
      </p:sp>
    </p:spTree>
    <p:extLst>
      <p:ext uri="{BB962C8B-B14F-4D97-AF65-F5344CB8AC3E}">
        <p14:creationId xmlns:p14="http://schemas.microsoft.com/office/powerpoint/2010/main" val="329614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Veränderungsresistenz und schichtspezifische Schulwahl </a:t>
            </a:r>
            <a:br>
              <a:rPr lang="de-AT" dirty="0"/>
            </a:b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2.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5736-D0CD-4027-905B-BD6E1B38B9BF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75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„Nur ja nicht in die HS/NMS!“</a:t>
            </a:r>
            <a:br>
              <a:rPr lang="de-AT" sz="3200" dirty="0">
                <a:solidFill>
                  <a:prstClr val="black"/>
                </a:solidFill>
              </a:rPr>
            </a:br>
            <a:r>
              <a:rPr lang="de-AT" sz="3200" dirty="0">
                <a:solidFill>
                  <a:prstClr val="black"/>
                </a:solidFill>
              </a:rPr>
              <a:t>„</a:t>
            </a:r>
            <a:r>
              <a:rPr lang="de-AT" sz="1800" dirty="0">
                <a:solidFill>
                  <a:prstClr val="black"/>
                </a:solidFill>
              </a:rPr>
              <a:t>Bildungsnahe“ Eltern kämpfen um </a:t>
            </a:r>
            <a:r>
              <a:rPr lang="de-AT" sz="1800" dirty="0" err="1">
                <a:solidFill>
                  <a:prstClr val="black"/>
                </a:solidFill>
              </a:rPr>
              <a:t>Übertrittsberechtigung</a:t>
            </a:r>
            <a:endParaRPr lang="de-A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0040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6987-66F9-41C5-9319-C1ECA6570E9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54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2267967"/>
          </a:xfrm>
        </p:spPr>
        <p:txBody>
          <a:bodyPr>
            <a:normAutofit/>
          </a:bodyPr>
          <a:lstStyle/>
          <a:p>
            <a:pPr marL="514350" indent="-514350"/>
            <a:r>
              <a:rPr lang="de-AT" dirty="0"/>
              <a:t>Soziale Herkunft und frühe </a:t>
            </a:r>
            <a:r>
              <a:rPr lang="de-AT" dirty="0" err="1"/>
              <a:t>selektion</a:t>
            </a:r>
            <a:r>
              <a:rPr lang="de-AT" dirty="0"/>
              <a:t> 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76873"/>
            <a:ext cx="7772400" cy="1224135"/>
          </a:xfrm>
        </p:spPr>
        <p:txBody>
          <a:bodyPr/>
          <a:lstStyle/>
          <a:p>
            <a:r>
              <a:rPr lang="de-AT" dirty="0"/>
              <a:t>1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D35A-864F-4F81-B862-A83012680763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362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solidFill>
                  <a:prstClr val="black"/>
                </a:solidFill>
              </a:rPr>
              <a:t>„Na ja, so ist das eben!“</a:t>
            </a:r>
            <a:br>
              <a:rPr lang="de-AT" sz="3200" dirty="0">
                <a:solidFill>
                  <a:prstClr val="black"/>
                </a:solidFill>
              </a:rPr>
            </a:br>
            <a:r>
              <a:rPr lang="de-AT" sz="3200" dirty="0">
                <a:solidFill>
                  <a:prstClr val="black"/>
                </a:solidFill>
              </a:rPr>
              <a:t>„</a:t>
            </a:r>
            <a:r>
              <a:rPr lang="de-AT" sz="1800" dirty="0">
                <a:solidFill>
                  <a:prstClr val="black"/>
                </a:solidFill>
              </a:rPr>
              <a:t>Bildungsferne“ Eltern akzeptieren eher Empfehlungen der Schule.</a:t>
            </a:r>
            <a:endParaRPr lang="de-AT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3308"/>
            <a:ext cx="2088232" cy="388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01622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5576" y="55892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AT" dirty="0">
              <a:solidFill>
                <a:prstClr val="black"/>
              </a:solidFill>
            </a:endParaRPr>
          </a:p>
          <a:p>
            <a:pPr lvl="0"/>
            <a:r>
              <a:rPr lang="de-AT" dirty="0">
                <a:solidFill>
                  <a:prstClr val="black"/>
                </a:solidFill>
              </a:rPr>
              <a:t>Ingolf Erler (</a:t>
            </a:r>
            <a:r>
              <a:rPr lang="de-AT" dirty="0" err="1">
                <a:solidFill>
                  <a:prstClr val="black"/>
                </a:solidFill>
              </a:rPr>
              <a:t>Hg</a:t>
            </a:r>
            <a:r>
              <a:rPr lang="de-AT" dirty="0">
                <a:solidFill>
                  <a:prstClr val="black"/>
                </a:solidFill>
              </a:rPr>
              <a:t>.) (2007): Keine Chance für Lisa Simpson? Mandelbaum.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EEF3-F974-4503-A33F-6883177EFFF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4973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de-AT" sz="3200" dirty="0" err="1"/>
              <a:t>Definition„Bildungsferne</a:t>
            </a:r>
            <a:r>
              <a:rPr lang="de-AT" sz="3200" dirty="0"/>
              <a:t>“</a:t>
            </a:r>
            <a:br>
              <a:rPr lang="de-AT" sz="3200" dirty="0"/>
            </a:br>
            <a:r>
              <a:rPr lang="de-AT" sz="2000" dirty="0"/>
              <a:t>(Erler 2010)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800" dirty="0"/>
              <a:t>Bildungsarmut:</a:t>
            </a:r>
          </a:p>
          <a:p>
            <a:r>
              <a:rPr lang="de-AT" sz="2800" dirty="0"/>
              <a:t>niedrige Bildungsabschlüsse (Zertifikatsarmut) </a:t>
            </a:r>
          </a:p>
          <a:p>
            <a:r>
              <a:rPr lang="de-AT" sz="2800" dirty="0"/>
              <a:t>Lernergebnisse auf niedrigster Stufe (Kompetenzarmut)</a:t>
            </a:r>
          </a:p>
          <a:p>
            <a:pPr marL="0" indent="0">
              <a:buNone/>
            </a:pPr>
            <a:r>
              <a:rPr lang="de-AT" sz="2800" dirty="0"/>
              <a:t>Bildungsbenachteiligung/Bildungsmarginalisierung:</a:t>
            </a:r>
          </a:p>
          <a:p>
            <a:r>
              <a:rPr lang="de-AT" sz="2800" dirty="0"/>
              <a:t>aufgrund von Geschlecht oder Behinderung</a:t>
            </a:r>
          </a:p>
          <a:p>
            <a:r>
              <a:rPr lang="de-AT" sz="2800" dirty="0"/>
              <a:t>aufgrund geringer Ressourcen (</a:t>
            </a:r>
            <a:r>
              <a:rPr lang="de-AT" sz="2800" dirty="0" err="1"/>
              <a:t>ökonom</a:t>
            </a:r>
            <a:r>
              <a:rPr lang="de-AT" sz="2800" dirty="0"/>
              <a:t>., </a:t>
            </a:r>
            <a:r>
              <a:rPr lang="de-AT" sz="2800" dirty="0" err="1"/>
              <a:t>kulturel</a:t>
            </a:r>
            <a:r>
              <a:rPr lang="de-AT" sz="2800" dirty="0"/>
              <a:t>, sozial) </a:t>
            </a:r>
          </a:p>
          <a:p>
            <a:pPr marL="0" indent="0">
              <a:buNone/>
            </a:pPr>
            <a:r>
              <a:rPr lang="de-AT" sz="2800" dirty="0"/>
              <a:t>+ Ausbildungsmüdigkeit:</a:t>
            </a:r>
          </a:p>
          <a:p>
            <a:r>
              <a:rPr lang="de-AT" sz="2800" dirty="0"/>
              <a:t>männliche Jugendliche mit demonstrativem Desinteresse an Bildungsangeboten </a:t>
            </a:r>
          </a:p>
          <a:p>
            <a:r>
              <a:rPr lang="de-AT" sz="2800" dirty="0"/>
              <a:t>erwachsene Bildungs- bzw. Lernungewohnte mit Angst vor sozialer Beschämung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endParaRPr lang="de-AT" sz="2800" dirty="0"/>
          </a:p>
          <a:p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B7D1-CD7D-49A8-9A17-D72A2F1E6461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515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de-AT" sz="3200" dirty="0"/>
              <a:t>Beschämungspotenzial von „Bildungsferne“</a:t>
            </a:r>
            <a:br>
              <a:rPr lang="de-AT" sz="3200" dirty="0"/>
            </a:br>
            <a:r>
              <a:rPr lang="de-AT" sz="1800" dirty="0"/>
              <a:t>Institution Schule als Ort der Produktion symbolischer Gewalt für Kinder und Eltern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sz="2400" dirty="0"/>
              <a:t>Etikettierung, Stigmatisierung, Ausgrenzung, Minderwertigkeitsgefühle:</a:t>
            </a:r>
          </a:p>
          <a:p>
            <a:r>
              <a:rPr lang="de-AT" sz="2400" dirty="0"/>
              <a:t>nicht kompetent in der Schriftsprache ODER/UND</a:t>
            </a:r>
          </a:p>
          <a:p>
            <a:r>
              <a:rPr lang="de-AT" sz="2400" dirty="0"/>
              <a:t>nicht kompetent in den Kulturtechniken Lesen &amp; Schreiben ODER/UND</a:t>
            </a:r>
          </a:p>
          <a:p>
            <a:r>
              <a:rPr lang="de-AT" sz="2400" dirty="0"/>
              <a:t>nicht im Besitz von sozial anerkanntem kulturellem Kapital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2400" dirty="0">
                <a:sym typeface="Wingdings" panose="05000000000000000000" pitchFamily="2" charset="2"/>
              </a:rPr>
              <a:t>„Bildungsferne“ Eltern sind zentraler Präventionsfaktor für Bildungsmisserfolg:</a:t>
            </a:r>
          </a:p>
          <a:p>
            <a:pPr>
              <a:buFont typeface="Wingdings"/>
              <a:buChar char="à"/>
            </a:pPr>
            <a:r>
              <a:rPr lang="de-AT" sz="2400" dirty="0">
                <a:sym typeface="Wingdings" panose="05000000000000000000" pitchFamily="2" charset="2"/>
              </a:rPr>
              <a:t>ermutigen, fördern und bei ihrer Weiterentwicklung auch herausfordern, damit sie ihre Rechte &amp; Pflichten wahrnehmen – können:</a:t>
            </a:r>
          </a:p>
          <a:p>
            <a:pPr marL="457200" indent="-457200">
              <a:buAutoNum type="alphaLcParenR"/>
            </a:pPr>
            <a:r>
              <a:rPr lang="de-AT" sz="2400" dirty="0">
                <a:sym typeface="Wingdings" panose="05000000000000000000" pitchFamily="2" charset="2"/>
              </a:rPr>
              <a:t>schulinterne Kommunikationsstrukturen reflektieren und </a:t>
            </a:r>
          </a:p>
          <a:p>
            <a:pPr marL="457200" indent="-457200">
              <a:buAutoNum type="alphaLcParenR"/>
            </a:pPr>
            <a:r>
              <a:rPr lang="de-AT" sz="2400" dirty="0">
                <a:sym typeface="Wingdings" panose="05000000000000000000" pitchFamily="2" charset="2"/>
              </a:rPr>
              <a:t>auf bildungspolitischer Ebene „</a:t>
            </a:r>
            <a:r>
              <a:rPr lang="de-AT" sz="2400" dirty="0" err="1">
                <a:sym typeface="Wingdings" panose="05000000000000000000" pitchFamily="2" charset="2"/>
              </a:rPr>
              <a:t>Empowerment</a:t>
            </a:r>
            <a:r>
              <a:rPr lang="de-AT" sz="2400" dirty="0">
                <a:sym typeface="Wingdings" panose="05000000000000000000" pitchFamily="2" charset="2"/>
              </a:rPr>
              <a:t>“ zu forcieren.</a:t>
            </a:r>
          </a:p>
          <a:p>
            <a:pPr marL="0" indent="0">
              <a:buNone/>
            </a:pPr>
            <a:r>
              <a:rPr lang="de-AT" sz="2400" dirty="0">
                <a:sym typeface="Wingdings" panose="05000000000000000000" pitchFamily="2" charset="2"/>
              </a:rPr>
              <a:t>Stärkenorientierte Vorgangsweise – was können diese Eltern und ihre Kinder einbringen, was im mittelschichtorientierten System Schule „untergeht“?</a:t>
            </a:r>
            <a:endParaRPr lang="de-AT" sz="24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1800" dirty="0"/>
              <a:t>Lesetipps</a:t>
            </a:r>
          </a:p>
          <a:p>
            <a:pPr marL="0" indent="0">
              <a:buNone/>
            </a:pPr>
            <a:r>
              <a:rPr lang="de-AT" sz="1800" dirty="0"/>
              <a:t>Krenn, M. (2015): Symbolische Gewalt und Bildungsbenachteiligung. In: Bildungsdünkel. Schulheft157/2015</a:t>
            </a:r>
          </a:p>
          <a:p>
            <a:pPr marL="0" indent="0">
              <a:buNone/>
            </a:pPr>
            <a:r>
              <a:rPr lang="de-AT" sz="1800" dirty="0"/>
              <a:t>Brosche, H. (2014): </a:t>
            </a:r>
            <a:r>
              <a:rPr lang="de-AT" sz="1800" dirty="0" err="1"/>
              <a:t>Schantall</a:t>
            </a:r>
            <a:r>
              <a:rPr lang="de-AT" sz="1800" dirty="0"/>
              <a:t> in der Schule. In: Elternsprechtag. Schulheft 155/2014</a:t>
            </a:r>
          </a:p>
          <a:p>
            <a:pPr marL="0" indent="0">
              <a:buNone/>
            </a:pPr>
            <a:r>
              <a:rPr lang="de-AT" sz="1800" dirty="0" err="1"/>
              <a:t>Nöstlinger</a:t>
            </a:r>
            <a:r>
              <a:rPr lang="de-AT" sz="1800" dirty="0"/>
              <a:t>, Christine (1974): </a:t>
            </a:r>
            <a:r>
              <a:rPr lang="de-AT" sz="1800" dirty="0" err="1"/>
              <a:t>Iba</a:t>
            </a:r>
            <a:r>
              <a:rPr lang="de-AT" sz="1800" dirty="0"/>
              <a:t> de ganz </a:t>
            </a:r>
            <a:r>
              <a:rPr lang="de-AT" sz="1800" dirty="0" err="1"/>
              <a:t>oaman</a:t>
            </a:r>
            <a:r>
              <a:rPr lang="de-AT" sz="1800" dirty="0"/>
              <a:t> </a:t>
            </a:r>
            <a:r>
              <a:rPr lang="de-AT" sz="1800" dirty="0" err="1"/>
              <a:t>kinda</a:t>
            </a:r>
            <a:r>
              <a:rPr lang="de-AT" sz="1800" dirty="0"/>
              <a:t>. Jugend und Volk.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6FFA-CBEE-4E9F-B439-3776E3F54D2C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0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br>
              <a:rPr lang="de-AT" dirty="0"/>
            </a:br>
            <a:r>
              <a:rPr lang="de-AT" dirty="0"/>
              <a:t>De </a:t>
            </a:r>
            <a:r>
              <a:rPr lang="de-AT" dirty="0" err="1"/>
              <a:t>guatn</a:t>
            </a:r>
            <a:r>
              <a:rPr lang="de-AT" dirty="0"/>
              <a:t> und de </a:t>
            </a:r>
            <a:r>
              <a:rPr lang="de-AT" dirty="0" err="1"/>
              <a:t>aundan</a:t>
            </a:r>
            <a:br>
              <a:rPr lang="de-AT" dirty="0"/>
            </a:b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Nöstlinger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, Christine (1974):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Iba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 de ganz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oaman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de-AT" sz="1600" dirty="0" err="1">
                <a:solidFill>
                  <a:prstClr val="black"/>
                </a:solidFill>
                <a:ea typeface="+mn-ea"/>
                <a:cs typeface="+mn-cs"/>
              </a:rPr>
              <a:t>kinda</a:t>
            </a:r>
            <a: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  <a:t>. Jugend und Volk.</a:t>
            </a:r>
            <a:b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de-AT" sz="1600" dirty="0">
                <a:solidFill>
                  <a:prstClr val="black"/>
                </a:solidFill>
                <a:ea typeface="+mn-ea"/>
                <a:cs typeface="+mn-cs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de-AT" sz="6000" dirty="0"/>
              <a:t>„… </a:t>
            </a:r>
            <a:r>
              <a:rPr lang="de-AT" sz="6000" dirty="0" err="1"/>
              <a:t>mei</a:t>
            </a:r>
            <a:r>
              <a:rPr lang="de-AT" sz="6000" dirty="0"/>
              <a:t> </a:t>
            </a:r>
            <a:r>
              <a:rPr lang="de-AT" sz="6000" dirty="0" err="1"/>
              <a:t>papa</a:t>
            </a:r>
            <a:r>
              <a:rPr lang="de-AT" sz="6000" dirty="0"/>
              <a:t> kennt si </a:t>
            </a:r>
            <a:r>
              <a:rPr lang="de-AT" sz="6000" dirty="0" err="1"/>
              <a:t>ned</a:t>
            </a:r>
            <a:r>
              <a:rPr lang="de-AT" sz="6000" dirty="0"/>
              <a:t> aus </a:t>
            </a:r>
            <a:r>
              <a:rPr lang="de-AT" sz="6000" dirty="0" err="1"/>
              <a:t>midn</a:t>
            </a:r>
            <a:r>
              <a:rPr lang="de-AT" sz="6000" dirty="0"/>
              <a:t> </a:t>
            </a:r>
            <a:r>
              <a:rPr lang="de-AT" sz="6000" dirty="0" err="1"/>
              <a:t>dritn</a:t>
            </a:r>
            <a:r>
              <a:rPr lang="de-AT" sz="6000" dirty="0"/>
              <a:t> und </a:t>
            </a:r>
            <a:r>
              <a:rPr lang="de-AT" sz="6000" dirty="0" err="1"/>
              <a:t>viatn</a:t>
            </a:r>
            <a:r>
              <a:rPr lang="de-AT" sz="6000" dirty="0"/>
              <a:t> </a:t>
            </a:r>
            <a:r>
              <a:rPr lang="de-AT" sz="6000" dirty="0" err="1"/>
              <a:t>foi</a:t>
            </a:r>
            <a:r>
              <a:rPr lang="de-AT" sz="6000" dirty="0"/>
              <a:t>,</a:t>
            </a:r>
          </a:p>
          <a:p>
            <a:pPr marL="0" indent="0" algn="ctr">
              <a:buNone/>
            </a:pPr>
            <a:r>
              <a:rPr lang="de-AT" sz="6000" dirty="0"/>
              <a:t>und </a:t>
            </a:r>
            <a:r>
              <a:rPr lang="de-AT" sz="6000" dirty="0" err="1"/>
              <a:t>mei</a:t>
            </a:r>
            <a:r>
              <a:rPr lang="de-AT" sz="6000" dirty="0"/>
              <a:t> </a:t>
            </a:r>
            <a:r>
              <a:rPr lang="de-AT" sz="6000" dirty="0" err="1"/>
              <a:t>mama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 </a:t>
            </a:r>
            <a:r>
              <a:rPr lang="de-AT" sz="6000" dirty="0" err="1"/>
              <a:t>no</a:t>
            </a:r>
            <a:r>
              <a:rPr lang="de-AT" sz="6000" dirty="0"/>
              <a:t> </a:t>
            </a:r>
            <a:r>
              <a:rPr lang="de-AT" sz="6000" dirty="0" err="1"/>
              <a:t>nia</a:t>
            </a:r>
            <a:r>
              <a:rPr lang="de-AT" sz="6000" dirty="0"/>
              <a:t> </a:t>
            </a:r>
            <a:r>
              <a:rPr lang="de-AT" sz="6000" dirty="0" err="1"/>
              <a:t>nidn</a:t>
            </a:r>
            <a:r>
              <a:rPr lang="de-AT" sz="6000" dirty="0"/>
              <a:t> </a:t>
            </a:r>
            <a:r>
              <a:rPr lang="de-AT" sz="6000" dirty="0" err="1"/>
              <a:t>ansavuatei</a:t>
            </a:r>
            <a:r>
              <a:rPr lang="de-AT" sz="6000" dirty="0"/>
              <a:t> </a:t>
            </a:r>
            <a:r>
              <a:rPr lang="de-AT" sz="6000" dirty="0" err="1"/>
              <a:t>muldibliziad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Aufn </a:t>
            </a:r>
            <a:r>
              <a:rPr lang="de-AT" sz="6000" dirty="0" err="1"/>
              <a:t>aufsoz</a:t>
            </a:r>
            <a:r>
              <a:rPr lang="de-AT" sz="6000" dirty="0"/>
              <a:t> </a:t>
            </a:r>
            <a:r>
              <a:rPr lang="de-AT" sz="6000" dirty="0" err="1"/>
              <a:t>iban</a:t>
            </a:r>
            <a:r>
              <a:rPr lang="de-AT" sz="6000" dirty="0"/>
              <a:t> </a:t>
            </a:r>
            <a:r>
              <a:rPr lang="de-AT" sz="6000" dirty="0" err="1"/>
              <a:t>broda</a:t>
            </a:r>
            <a:r>
              <a:rPr lang="de-AT" sz="6000" dirty="0"/>
              <a:t> hob i an </a:t>
            </a:r>
            <a:r>
              <a:rPr lang="de-AT" sz="6000" dirty="0" err="1"/>
              <a:t>fünfa</a:t>
            </a:r>
            <a:r>
              <a:rPr lang="de-AT" sz="6000" dirty="0"/>
              <a:t> </a:t>
            </a:r>
            <a:r>
              <a:rPr lang="de-AT" sz="6000" dirty="0" err="1"/>
              <a:t>griagt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 err="1"/>
              <a:t>Weu</a:t>
            </a:r>
            <a:r>
              <a:rPr lang="de-AT" sz="6000" dirty="0"/>
              <a:t> i </a:t>
            </a:r>
            <a:r>
              <a:rPr lang="de-AT" sz="6000" dirty="0" err="1"/>
              <a:t>gschrimb</a:t>
            </a:r>
            <a:r>
              <a:rPr lang="de-AT" sz="6000" dirty="0"/>
              <a:t> hob, </a:t>
            </a:r>
            <a:r>
              <a:rPr lang="de-AT" sz="6000" dirty="0" err="1"/>
              <a:t>wiad</a:t>
            </a:r>
            <a:r>
              <a:rPr lang="de-AT" sz="6000" dirty="0"/>
              <a:t> Gabi </a:t>
            </a:r>
            <a:r>
              <a:rPr lang="de-AT" sz="6000" dirty="0" err="1"/>
              <a:t>gschbim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,</a:t>
            </a:r>
          </a:p>
          <a:p>
            <a:pPr marL="0" indent="0" algn="ctr">
              <a:buNone/>
            </a:pPr>
            <a:r>
              <a:rPr lang="de-AT" sz="6000" dirty="0"/>
              <a:t>Und da </a:t>
            </a:r>
            <a:r>
              <a:rPr lang="de-AT" sz="6000" dirty="0" err="1"/>
              <a:t>papa</a:t>
            </a:r>
            <a:r>
              <a:rPr lang="de-AT" sz="6000" dirty="0"/>
              <a:t> auf </a:t>
            </a:r>
            <a:r>
              <a:rPr lang="de-AT" sz="6000" dirty="0" err="1"/>
              <a:t>amoi</a:t>
            </a:r>
            <a:r>
              <a:rPr lang="de-AT" sz="6000" dirty="0"/>
              <a:t> </a:t>
            </a:r>
            <a:r>
              <a:rPr lang="de-AT" sz="6000" dirty="0" err="1"/>
              <a:t>vaschwundn</a:t>
            </a:r>
            <a:r>
              <a:rPr lang="de-AT" sz="6000" dirty="0"/>
              <a:t> </a:t>
            </a:r>
            <a:r>
              <a:rPr lang="de-AT" sz="6000" dirty="0" err="1"/>
              <a:t>gwesn</a:t>
            </a:r>
            <a:r>
              <a:rPr lang="de-AT" sz="6000" dirty="0"/>
              <a:t> </a:t>
            </a:r>
            <a:r>
              <a:rPr lang="de-AT" sz="6000" dirty="0" err="1"/>
              <a:t>is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Des </a:t>
            </a:r>
            <a:r>
              <a:rPr lang="de-AT" sz="6000" dirty="0" err="1"/>
              <a:t>is</a:t>
            </a:r>
            <a:r>
              <a:rPr lang="de-AT" sz="6000" dirty="0"/>
              <a:t> nix zum </a:t>
            </a:r>
            <a:r>
              <a:rPr lang="de-AT" sz="6000" dirty="0" err="1"/>
              <a:t>schreim</a:t>
            </a:r>
            <a:r>
              <a:rPr lang="de-AT" sz="6000" dirty="0"/>
              <a:t>, </a:t>
            </a:r>
            <a:r>
              <a:rPr lang="de-AT" sz="6000" dirty="0" err="1"/>
              <a:t>hod</a:t>
            </a:r>
            <a:r>
              <a:rPr lang="de-AT" sz="6000" dirty="0"/>
              <a:t> da </a:t>
            </a:r>
            <a:r>
              <a:rPr lang="de-AT" sz="6000" dirty="0" err="1"/>
              <a:t>lera</a:t>
            </a:r>
            <a:r>
              <a:rPr lang="de-AT" sz="6000" dirty="0"/>
              <a:t> </a:t>
            </a:r>
            <a:r>
              <a:rPr lang="de-AT" sz="6000" dirty="0" err="1"/>
              <a:t>gsogt</a:t>
            </a:r>
            <a:r>
              <a:rPr lang="de-AT" sz="6000" dirty="0"/>
              <a:t>.“</a:t>
            </a:r>
          </a:p>
          <a:p>
            <a:pPr marL="0" indent="0" algn="ctr">
              <a:buNone/>
            </a:pPr>
            <a:r>
              <a:rPr lang="de-AT" sz="6000" dirty="0"/>
              <a:t>„… I was a </a:t>
            </a:r>
            <a:r>
              <a:rPr lang="de-AT" sz="6000" dirty="0" err="1"/>
              <a:t>olahound</a:t>
            </a:r>
            <a:r>
              <a:rPr lang="de-AT" sz="6000" dirty="0"/>
              <a:t>: </a:t>
            </a:r>
          </a:p>
          <a:p>
            <a:pPr marL="0" indent="0" algn="ctr">
              <a:buNone/>
            </a:pPr>
            <a:r>
              <a:rPr lang="de-AT" sz="6000" dirty="0" err="1"/>
              <a:t>Wia</a:t>
            </a:r>
            <a:r>
              <a:rPr lang="de-AT" sz="6000" dirty="0"/>
              <a:t> </a:t>
            </a:r>
            <a:r>
              <a:rPr lang="de-AT" sz="6000" dirty="0" err="1"/>
              <a:t>ma</a:t>
            </a:r>
            <a:r>
              <a:rPr lang="de-AT" sz="6000" dirty="0"/>
              <a:t> de </a:t>
            </a:r>
            <a:r>
              <a:rPr lang="de-AT" sz="6000" dirty="0" err="1"/>
              <a:t>mülefrau</a:t>
            </a:r>
            <a:r>
              <a:rPr lang="de-AT" sz="6000" dirty="0"/>
              <a:t> </a:t>
            </a:r>
            <a:r>
              <a:rPr lang="de-AT" sz="6000" dirty="0" err="1"/>
              <a:t>auschaun</a:t>
            </a:r>
            <a:r>
              <a:rPr lang="de-AT" sz="6000" dirty="0"/>
              <a:t> </a:t>
            </a:r>
            <a:r>
              <a:rPr lang="de-AT" sz="6000" dirty="0" err="1"/>
              <a:t>muas</a:t>
            </a:r>
            <a:r>
              <a:rPr lang="de-AT" sz="6000" dirty="0"/>
              <a:t>, </a:t>
            </a:r>
            <a:r>
              <a:rPr lang="de-AT" sz="6000" dirty="0" err="1"/>
              <a:t>damids</a:t>
            </a:r>
            <a:r>
              <a:rPr lang="de-AT" sz="6000" dirty="0"/>
              <a:t> </a:t>
            </a:r>
            <a:r>
              <a:rPr lang="de-AT" sz="6000" dirty="0" err="1"/>
              <a:t>weida</a:t>
            </a:r>
            <a:r>
              <a:rPr lang="de-AT" sz="6000" dirty="0"/>
              <a:t> aufschreibt.</a:t>
            </a:r>
          </a:p>
          <a:p>
            <a:pPr marL="0" indent="0" algn="ctr">
              <a:buNone/>
            </a:pPr>
            <a:r>
              <a:rPr lang="de-AT" sz="6000" dirty="0" err="1"/>
              <a:t>Wia</a:t>
            </a:r>
            <a:r>
              <a:rPr lang="de-AT" sz="6000" dirty="0"/>
              <a:t> </a:t>
            </a:r>
            <a:r>
              <a:rPr lang="de-AT" sz="6000" dirty="0" err="1"/>
              <a:t>ma</a:t>
            </a:r>
            <a:r>
              <a:rPr lang="de-AT" sz="6000" dirty="0"/>
              <a:t> firn </a:t>
            </a:r>
            <a:r>
              <a:rPr lang="de-AT" sz="6000" dirty="0" err="1"/>
              <a:t>bruada</a:t>
            </a:r>
            <a:r>
              <a:rPr lang="de-AT" sz="6000" dirty="0"/>
              <a:t> a </a:t>
            </a:r>
            <a:r>
              <a:rPr lang="de-AT" sz="6000" dirty="0" err="1"/>
              <a:t>griaskoch</a:t>
            </a:r>
            <a:r>
              <a:rPr lang="de-AT" sz="6000" dirty="0"/>
              <a:t> kocht und </a:t>
            </a:r>
            <a:r>
              <a:rPr lang="de-AT" sz="6000" dirty="0" err="1"/>
              <a:t>hosntraga</a:t>
            </a:r>
            <a:r>
              <a:rPr lang="de-AT" sz="6000" dirty="0"/>
              <a:t> </a:t>
            </a:r>
            <a:r>
              <a:rPr lang="de-AT" sz="6000" dirty="0" err="1"/>
              <a:t>söba</a:t>
            </a:r>
            <a:r>
              <a:rPr lang="de-AT" sz="6000" dirty="0"/>
              <a:t> </a:t>
            </a:r>
            <a:r>
              <a:rPr lang="de-AT" sz="6000" dirty="0" err="1"/>
              <a:t>aunad</a:t>
            </a:r>
            <a:endParaRPr lang="de-AT" sz="6000" dirty="0"/>
          </a:p>
          <a:p>
            <a:pPr marL="0" indent="0" algn="ctr">
              <a:buNone/>
            </a:pPr>
            <a:r>
              <a:rPr lang="de-AT" sz="6000" dirty="0"/>
              <a:t>und </a:t>
            </a:r>
            <a:r>
              <a:rPr lang="de-AT" sz="6000" dirty="0" err="1"/>
              <a:t>sicharung</a:t>
            </a:r>
            <a:r>
              <a:rPr lang="de-AT" sz="6000" dirty="0"/>
              <a:t> </a:t>
            </a:r>
            <a:r>
              <a:rPr lang="de-AT" sz="6000" dirty="0" err="1"/>
              <a:t>flikt</a:t>
            </a:r>
            <a:r>
              <a:rPr lang="de-AT" sz="6000" dirty="0"/>
              <a:t> </a:t>
            </a:r>
            <a:r>
              <a:rPr lang="de-AT" sz="6000" dirty="0" err="1"/>
              <a:t>undn</a:t>
            </a:r>
            <a:r>
              <a:rPr lang="de-AT" sz="6000" dirty="0"/>
              <a:t> </a:t>
            </a:r>
            <a:r>
              <a:rPr lang="de-AT" sz="6000" dirty="0" err="1"/>
              <a:t>gaung</a:t>
            </a:r>
            <a:r>
              <a:rPr lang="de-AT" sz="6000" dirty="0"/>
              <a:t> </a:t>
            </a:r>
            <a:r>
              <a:rPr lang="de-AT" sz="6000" dirty="0" err="1"/>
              <a:t>aufwoscht</a:t>
            </a:r>
            <a:r>
              <a:rPr lang="de-AT" sz="6000" dirty="0"/>
              <a:t>, </a:t>
            </a:r>
          </a:p>
          <a:p>
            <a:pPr marL="0" indent="0" algn="ctr">
              <a:buNone/>
            </a:pPr>
            <a:r>
              <a:rPr lang="de-AT" sz="6000" dirty="0" err="1"/>
              <a:t>waund</a:t>
            </a:r>
            <a:r>
              <a:rPr lang="de-AT" sz="6000" dirty="0"/>
              <a:t> </a:t>
            </a:r>
            <a:r>
              <a:rPr lang="de-AT" sz="6000" dirty="0" err="1"/>
              <a:t>mama</a:t>
            </a:r>
            <a:r>
              <a:rPr lang="de-AT" sz="6000" dirty="0"/>
              <a:t> </a:t>
            </a:r>
            <a:r>
              <a:rPr lang="de-AT" sz="6000" dirty="0" err="1"/>
              <a:t>graung</a:t>
            </a:r>
            <a:r>
              <a:rPr lang="de-AT" sz="6000" dirty="0"/>
              <a:t> </a:t>
            </a:r>
            <a:r>
              <a:rPr lang="de-AT" sz="6000" dirty="0" err="1"/>
              <a:t>is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/>
              <a:t>Oba in da </a:t>
            </a:r>
            <a:r>
              <a:rPr lang="de-AT" sz="6000" dirty="0" err="1"/>
              <a:t>schui</a:t>
            </a:r>
            <a:r>
              <a:rPr lang="de-AT" sz="6000" dirty="0"/>
              <a:t>, do </a:t>
            </a:r>
            <a:r>
              <a:rPr lang="de-AT" sz="6000" dirty="0" err="1"/>
              <a:t>wiad</a:t>
            </a:r>
            <a:r>
              <a:rPr lang="de-AT" sz="6000" dirty="0"/>
              <a:t> des </a:t>
            </a:r>
            <a:r>
              <a:rPr lang="de-AT" sz="6000" dirty="0" err="1"/>
              <a:t>ned</a:t>
            </a:r>
            <a:r>
              <a:rPr lang="de-AT" sz="6000" dirty="0"/>
              <a:t> </a:t>
            </a:r>
            <a:r>
              <a:rPr lang="de-AT" sz="6000" dirty="0" err="1"/>
              <a:t>gfrogt</a:t>
            </a:r>
            <a:r>
              <a:rPr lang="de-AT" sz="6000" dirty="0"/>
              <a:t>.</a:t>
            </a:r>
          </a:p>
          <a:p>
            <a:pPr marL="0" indent="0" algn="ctr">
              <a:buNone/>
            </a:pPr>
            <a:r>
              <a:rPr lang="de-AT" sz="6000" dirty="0" err="1"/>
              <a:t>Fia</a:t>
            </a:r>
            <a:r>
              <a:rPr lang="de-AT" sz="6000" dirty="0"/>
              <a:t> </a:t>
            </a:r>
            <a:r>
              <a:rPr lang="de-AT" sz="6000" dirty="0" err="1"/>
              <a:t>siachane</a:t>
            </a:r>
            <a:r>
              <a:rPr lang="de-AT" sz="6000" dirty="0"/>
              <a:t> </a:t>
            </a:r>
            <a:r>
              <a:rPr lang="de-AT" sz="6000" dirty="0" err="1"/>
              <a:t>sochn</a:t>
            </a:r>
            <a:r>
              <a:rPr lang="de-AT" sz="6000" dirty="0"/>
              <a:t> </a:t>
            </a:r>
            <a:r>
              <a:rPr lang="de-AT" sz="6000" dirty="0" err="1"/>
              <a:t>hod</a:t>
            </a:r>
            <a:r>
              <a:rPr lang="de-AT" sz="6000" dirty="0"/>
              <a:t> da </a:t>
            </a:r>
            <a:r>
              <a:rPr lang="de-AT" sz="6000" dirty="0" err="1"/>
              <a:t>hea</a:t>
            </a:r>
            <a:r>
              <a:rPr lang="de-AT" sz="6000" dirty="0"/>
              <a:t> </a:t>
            </a:r>
            <a:r>
              <a:rPr lang="de-AT" sz="6000" dirty="0" err="1"/>
              <a:t>lera</a:t>
            </a:r>
            <a:r>
              <a:rPr lang="de-AT" sz="6000" dirty="0"/>
              <a:t> kann </a:t>
            </a:r>
            <a:r>
              <a:rPr lang="de-AT" sz="6000" dirty="0" err="1"/>
              <a:t>ansa</a:t>
            </a:r>
            <a:r>
              <a:rPr lang="de-AT" sz="6000" dirty="0"/>
              <a:t>.</a:t>
            </a:r>
          </a:p>
          <a:p>
            <a:endParaRPr lang="de-AT" dirty="0"/>
          </a:p>
          <a:p>
            <a:endParaRPr lang="de-AT" sz="45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7553-ADC4-402F-91E5-A0D27BB7981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2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200" dirty="0"/>
              <a:t>Schichteffekte auf Kinder sozial schwacher Herkunft</a:t>
            </a:r>
            <a:br>
              <a:rPr lang="de-AT" sz="3200" dirty="0"/>
            </a:br>
            <a:r>
              <a:rPr lang="de-AT" sz="2000" dirty="0"/>
              <a:t>(</a:t>
            </a:r>
            <a:r>
              <a:rPr lang="de-AT" sz="2000" dirty="0" err="1"/>
              <a:t>Boudon</a:t>
            </a:r>
            <a:r>
              <a:rPr lang="de-AT" sz="2000" dirty="0"/>
              <a:t> 1974)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Primärer Schichteffekt - Wirkung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auf </a:t>
            </a:r>
            <a:r>
              <a:rPr lang="de-AT" b="1" dirty="0"/>
              <a:t>Schulleistungen</a:t>
            </a:r>
            <a:r>
              <a:rPr lang="de-AT" dirty="0"/>
              <a:t> - über kulturellen Hintergrund Eltern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schlechtere Leistungen bei vergleichbaren </a:t>
            </a:r>
            <a:r>
              <a:rPr lang="de-AT" b="1" dirty="0">
                <a:sym typeface="Wingdings" panose="05000000000000000000" pitchFamily="2" charset="2"/>
              </a:rPr>
              <a:t>Begabungen</a:t>
            </a:r>
            <a:r>
              <a:rPr lang="de-AT" dirty="0"/>
              <a:t>:</a:t>
            </a:r>
          </a:p>
          <a:p>
            <a:pPr marL="0" indent="0">
              <a:buNone/>
            </a:pPr>
            <a:r>
              <a:rPr lang="de-AT" dirty="0"/>
              <a:t>Geringere Möglichkeiten, Kind in der Schule zu unterstützen (weniger kulturelles, soziales und ökonomisches Kapital, bildungsferner Habitus)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9463" cy="381719"/>
          </a:xfrm>
        </p:spPr>
        <p:txBody>
          <a:bodyPr>
            <a:noAutofit/>
          </a:bodyPr>
          <a:lstStyle/>
          <a:p>
            <a:r>
              <a:rPr lang="de-AT" sz="2200" dirty="0"/>
              <a:t>Sekundärer Schichteffekt - Wirkung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7"/>
            <a:ext cx="4103439" cy="3993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dirty="0"/>
              <a:t>auf </a:t>
            </a:r>
            <a:r>
              <a:rPr lang="de-AT" b="1" dirty="0"/>
              <a:t>Bildungsweg</a:t>
            </a:r>
            <a:r>
              <a:rPr lang="de-AT" dirty="0"/>
              <a:t> - über die Erwartungen von Eltern 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 AHS weniger wahrscheinlich bei vergleichbaren </a:t>
            </a:r>
            <a:r>
              <a:rPr lang="de-AT" b="1" dirty="0">
                <a:sym typeface="Wingdings" panose="05000000000000000000" pitchFamily="2" charset="2"/>
              </a:rPr>
              <a:t>Leistungen</a:t>
            </a:r>
            <a:r>
              <a:rPr lang="de-AT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de-AT" dirty="0">
                <a:sym typeface="Wingdings" panose="05000000000000000000" pitchFamily="2" charset="2"/>
              </a:rPr>
              <a:t>Subjektiv weniger erwarteter Nutzen höherer Bildung (Bildungskosten, Ertrag, Wahrscheinlichkeit des Ertrags-Rational-Choice-Konzept)</a:t>
            </a:r>
            <a:endParaRPr lang="de-AT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BC8-3908-4948-B296-79DD68B7925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9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1800" dirty="0"/>
              <a:t>„Und täglich grüßt das Murmeltier“ (2)</a:t>
            </a:r>
            <a:br>
              <a:rPr lang="de-AT" sz="1800" dirty="0"/>
            </a:br>
            <a:r>
              <a:rPr lang="de-AT" sz="3200" dirty="0"/>
              <a:t>OECD:</a:t>
            </a:r>
            <a:r>
              <a:rPr lang="de-AT" sz="1800" dirty="0"/>
              <a:t> </a:t>
            </a:r>
            <a:r>
              <a:rPr lang="de-AT" sz="3200" dirty="0"/>
              <a:t>Schichteffekte und ungünstige Folgen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000" y="-130133"/>
            <a:ext cx="4669998" cy="835292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418B-2158-4247-A395-A67E30C03A6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186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br>
              <a:rPr lang="de-AT" sz="3200" dirty="0"/>
            </a:br>
            <a:r>
              <a:rPr lang="de-AT" sz="3200" dirty="0"/>
              <a:t>Konsens der Interessenvertretungen - warum dennoch kein gesellschaftlicher Konsens zu Gesamtschule?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2400" dirty="0"/>
              <a:t>Wortmeldungen der Sozialpartner:</a:t>
            </a:r>
          </a:p>
          <a:p>
            <a:pPr marL="0" indent="0">
              <a:buNone/>
            </a:pPr>
            <a:r>
              <a:rPr lang="de-AT" sz="2400" dirty="0"/>
              <a:t>„</a:t>
            </a:r>
            <a:r>
              <a:rPr lang="de-AT" sz="2400" i="1" dirty="0"/>
              <a:t>Eine frühe soziale Selektion (…) widerspricht einem gemeinsamen, ganzheitlichen Bildungsverständnis und dem Bedarf, Potenziale sicht- und nutzbar zu machen.“ </a:t>
            </a:r>
          </a:p>
          <a:p>
            <a:pPr marL="0" indent="0">
              <a:buNone/>
            </a:pPr>
            <a:r>
              <a:rPr lang="de-AT" sz="1800" dirty="0"/>
              <a:t>(http://www.iv-net.at/d4300/beste_bildung.pdf)</a:t>
            </a:r>
          </a:p>
          <a:p>
            <a:pPr marL="0" indent="0">
              <a:buNone/>
            </a:pPr>
            <a:endParaRPr lang="de-AT" sz="2400" dirty="0"/>
          </a:p>
          <a:p>
            <a:pPr marL="0" indent="0">
              <a:buNone/>
            </a:pPr>
            <a:r>
              <a:rPr lang="de-AT" sz="1800" dirty="0"/>
              <a:t>Fast wortidente Formulierung im gemeinsamen Papier des Bad </a:t>
            </a:r>
            <a:r>
              <a:rPr lang="de-AT" sz="1800" dirty="0" err="1"/>
              <a:t>Ischler</a:t>
            </a:r>
            <a:r>
              <a:rPr lang="de-AT" sz="1800" dirty="0"/>
              <a:t> Dialogs 2013, einer Plattform aller Sozialpartner </a:t>
            </a:r>
            <a:r>
              <a:rPr lang="de-AT" sz="1800" b="1" dirty="0"/>
              <a:t>(AK, LKÖ, IV, ÖGB, WKÖ</a:t>
            </a:r>
            <a:r>
              <a:rPr lang="de-AT" sz="1800" dirty="0"/>
              <a:t>).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sz="2200" dirty="0">
                <a:sym typeface="Wingdings" panose="05000000000000000000" pitchFamily="2" charset="2"/>
              </a:rPr>
              <a:t> </a:t>
            </a:r>
            <a:r>
              <a:rPr lang="de-AT" sz="2200" dirty="0"/>
              <a:t>Suche nach weiteren soziologischen Begründungszusammenhängen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D95-E043-4A89-AB0D-46FE73FF5DC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de-AT" sz="3200" dirty="0"/>
              <a:t>Abgrenzungsmotive der Mittelschicht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AT" sz="11200" b="1" dirty="0"/>
              <a:t>Distinktion:</a:t>
            </a:r>
            <a:r>
              <a:rPr lang="de-AT" sz="11200" dirty="0"/>
              <a:t> Abgrenzung u.a. entlang symbolischem Kapital wie Prestige und Reputation (Imageträchtige Schule, Bildungsabschlüsse, Titel).</a:t>
            </a:r>
          </a:p>
          <a:p>
            <a:pPr marL="0" indent="0">
              <a:buNone/>
            </a:pPr>
            <a:r>
              <a:rPr lang="de-AT" sz="11200" b="1" dirty="0"/>
              <a:t>Soziale Schließung: </a:t>
            </a:r>
            <a:r>
              <a:rPr lang="de-AT" sz="11200" dirty="0"/>
              <a:t>Beschränkung des Zugangs zu Positionen und Privilegien auf eigenes soziales Feld Monopolisierung von Chancen auf Erfolg</a:t>
            </a:r>
          </a:p>
          <a:p>
            <a:pPr marL="0" indent="0">
              <a:buNone/>
            </a:pPr>
            <a:r>
              <a:rPr lang="de-AT" sz="11200" b="1" dirty="0"/>
              <a:t>Statuserhalt</a:t>
            </a:r>
            <a:r>
              <a:rPr lang="de-AT" sz="11200" dirty="0"/>
              <a:t>: Furcht vor Verlust des höheren sozialen Status (Abstiegsangst – nicht unbegründet wegen Neoliberalisierung). </a:t>
            </a:r>
            <a:endParaRPr lang="de-AT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AT" sz="2400" dirty="0"/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Lesetipps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Bourdieu, Pierre (1987): </a:t>
            </a:r>
            <a:r>
              <a:rPr lang="de-AT" sz="7200" b="1" dirty="0">
                <a:solidFill>
                  <a:prstClr val="black"/>
                </a:solidFill>
              </a:rPr>
              <a:t>Kultur der feinen Unterschied. </a:t>
            </a:r>
            <a:r>
              <a:rPr lang="de-AT" sz="7200" dirty="0">
                <a:solidFill>
                  <a:prstClr val="black"/>
                </a:solidFill>
              </a:rPr>
              <a:t>Suhrkamp TB 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Mau, Steffen (2012): </a:t>
            </a:r>
            <a:r>
              <a:rPr lang="de-AT" sz="7200" b="1" dirty="0">
                <a:solidFill>
                  <a:prstClr val="black"/>
                </a:solidFill>
              </a:rPr>
              <a:t>Lebenschancen</a:t>
            </a:r>
            <a:r>
              <a:rPr lang="de-AT" sz="7200" dirty="0">
                <a:solidFill>
                  <a:prstClr val="black"/>
                </a:solidFill>
              </a:rPr>
              <a:t>. Wohin driftet die Mittelschicht? Suhrkamp</a:t>
            </a:r>
          </a:p>
          <a:p>
            <a:pPr marL="0" lvl="0" indent="0">
              <a:buNone/>
            </a:pPr>
            <a:r>
              <a:rPr lang="de-AT" sz="7200" dirty="0">
                <a:solidFill>
                  <a:prstClr val="black"/>
                </a:solidFill>
              </a:rPr>
              <a:t>Maurer, Marco (2015): </a:t>
            </a:r>
            <a:r>
              <a:rPr lang="de-AT" sz="7200" b="1" dirty="0">
                <a:solidFill>
                  <a:prstClr val="black"/>
                </a:solidFill>
              </a:rPr>
              <a:t>Du bleibst, was du bist</a:t>
            </a:r>
            <a:r>
              <a:rPr lang="de-AT" sz="7200" dirty="0">
                <a:solidFill>
                  <a:prstClr val="black"/>
                </a:solidFill>
              </a:rPr>
              <a:t>. </a:t>
            </a:r>
            <a:r>
              <a:rPr lang="de-AT" sz="7200" dirty="0" err="1">
                <a:solidFill>
                  <a:prstClr val="black"/>
                </a:solidFill>
              </a:rPr>
              <a:t>Droemer</a:t>
            </a:r>
            <a:endParaRPr lang="de-AT" sz="7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sz="72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7BB4-BDE9-400A-9D58-70BCB22CFD95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5302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de-AT" sz="1800" dirty="0"/>
            </a:br>
            <a:r>
              <a:rPr lang="de-AT" sz="3200" dirty="0"/>
              <a:t>Fallstudie zu Auswertung von </a:t>
            </a:r>
            <a:r>
              <a:rPr lang="de-AT" sz="3200" dirty="0" err="1"/>
              <a:t>Postings</a:t>
            </a:r>
            <a:r>
              <a:rPr lang="de-AT" sz="3200" dirty="0"/>
              <a:t> </a:t>
            </a:r>
            <a:br>
              <a:rPr lang="de-AT" sz="3200" dirty="0"/>
            </a:br>
            <a:r>
              <a:rPr lang="de-AT" sz="1800" dirty="0">
                <a:solidFill>
                  <a:prstClr val="black"/>
                </a:solidFill>
              </a:rPr>
              <a:t>(Der Standard, Juni 2012)</a:t>
            </a:r>
            <a:br>
              <a:rPr lang="de-AT" sz="1800" dirty="0">
                <a:solidFill>
                  <a:prstClr val="black"/>
                </a:solidFill>
              </a:rPr>
            </a:br>
            <a:endParaRPr lang="de-AT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2200" dirty="0"/>
              <a:t>Auslöser: IV </a:t>
            </a:r>
            <a:r>
              <a:rPr lang="de-AT" sz="2200" dirty="0" err="1"/>
              <a:t>Glattauer</a:t>
            </a:r>
            <a:r>
              <a:rPr lang="de-AT" sz="2200" dirty="0"/>
              <a:t> zu § Schulschwänzen – Forderung nach sozialer Durchmischung via GS.</a:t>
            </a:r>
          </a:p>
          <a:p>
            <a:pPr marL="0" indent="0">
              <a:buNone/>
            </a:pPr>
            <a:r>
              <a:rPr lang="de-AT" sz="2200" dirty="0"/>
              <a:t>Mehrheitlich Ablehnung GS:</a:t>
            </a:r>
          </a:p>
          <a:p>
            <a:r>
              <a:rPr lang="de-DE" sz="2200" dirty="0"/>
              <a:t>Abgrenzungsmotive „Angst um Statuserhalt“ (als Abstiegsängste) und „soziale Schließung“, aber auch „Distinktion“ erkennbar</a:t>
            </a:r>
          </a:p>
          <a:p>
            <a:r>
              <a:rPr lang="de-AT" sz="2200" dirty="0"/>
              <a:t>Offene Fragen an Sozial- und Bildungspolitik: </a:t>
            </a:r>
          </a:p>
          <a:p>
            <a:pPr lvl="1">
              <a:buFont typeface="+mj-lt"/>
              <a:buAutoNum type="arabicPeriod"/>
            </a:pPr>
            <a:r>
              <a:rPr lang="de-DE" sz="2000" dirty="0"/>
              <a:t>  Wie soll Durchmischung in segregierten Wohnvierteln  gelingen?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/>
              <a:t>Welche Konzepte gibt es für Unterricht, ohne Niveauverlust, in einer heterogenen Schülergruppe profitieren?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/>
              <a:t>Würde es ausreichend Ressourcen für eine schulorganisatorische Änderung geben?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 Glaubwürdige </a:t>
            </a:r>
            <a:r>
              <a:rPr lang="de-DE" sz="2000" dirty="0"/>
              <a:t>Antworten der Gesellschafts- und Bildungspolitik darauf! ?</a:t>
            </a:r>
          </a:p>
          <a:p>
            <a:pPr marL="0" indent="0" algn="ctr">
              <a:buNone/>
            </a:pPr>
            <a:endParaRPr lang="de-AT" sz="1400" dirty="0">
              <a:sym typeface="Wingdings" panose="05000000000000000000" pitchFamily="2" charset="2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CEFB-14C2-451C-A5FB-FD7F045F806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95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Wovor  die Mittelschicht zu wenig Angst hat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de-AT" sz="7000" b="1" dirty="0"/>
              <a:t>Gesellschaftliche Segregation &amp; wirtschaftliche Nachteile:</a:t>
            </a:r>
          </a:p>
          <a:p>
            <a:r>
              <a:rPr lang="de-AT" sz="7000" dirty="0"/>
              <a:t>Begabungen von Kindern der Grundschicht gehen der Gesellschaft und der Wirtschaft Österreichs verloren.</a:t>
            </a:r>
            <a:r>
              <a:rPr lang="de-AT" sz="7000" dirty="0">
                <a:solidFill>
                  <a:prstClr val="black"/>
                </a:solidFill>
              </a:rPr>
              <a:t> Sie bleiben unter ihren Möglichkeiten.</a:t>
            </a:r>
          </a:p>
          <a:p>
            <a:r>
              <a:rPr lang="de-AT" sz="7000" dirty="0">
                <a:solidFill>
                  <a:prstClr val="black"/>
                </a:solidFill>
              </a:rPr>
              <a:t>Marginalisierte Jugendliche sind potenzielle Arbeitslose und Sozialhilfeempfänger</a:t>
            </a:r>
          </a:p>
          <a:p>
            <a:r>
              <a:rPr lang="de-AT" sz="7000" dirty="0">
                <a:solidFill>
                  <a:prstClr val="black"/>
                </a:solidFill>
              </a:rPr>
              <a:t>Ihr Frust ü</a:t>
            </a:r>
            <a:r>
              <a:rPr lang="de-AT" sz="7000" dirty="0"/>
              <a:t>ber Ausgrenzung und Perspektivenlosigkeit, in Kombination mit Werten und Normen einer marginalisierten  Peergroup, braucht oft nur einen Auslöser, um ein Aggressionspotenzial zu aktivieren.</a:t>
            </a:r>
          </a:p>
          <a:p>
            <a:pPr marL="0" lvl="0" indent="0">
              <a:buNone/>
            </a:pPr>
            <a:r>
              <a:rPr lang="de-AT" sz="7000" b="1" dirty="0"/>
              <a:t>Das betrifft uns alle</a:t>
            </a:r>
            <a:r>
              <a:rPr lang="de-AT" sz="7000" dirty="0"/>
              <a:t>, </a:t>
            </a:r>
          </a:p>
          <a:p>
            <a:pPr marL="0" lvl="0" indent="0">
              <a:buNone/>
            </a:pPr>
            <a:r>
              <a:rPr lang="de-AT" sz="7000" dirty="0"/>
              <a:t>ob nun Bildungsgerechtigkeit ein persönlicher Wert ist – </a:t>
            </a:r>
          </a:p>
          <a:p>
            <a:pPr marL="0" lvl="0" indent="0">
              <a:buNone/>
            </a:pPr>
            <a:r>
              <a:rPr lang="de-AT" sz="7000" dirty="0"/>
              <a:t>oder ob wir einfach nur in sozialem Frieden und wirtschaftlichem Wohlstand leben möchten.</a:t>
            </a:r>
          </a:p>
          <a:p>
            <a:pPr marL="0" lvl="0" indent="0">
              <a:buNone/>
            </a:pPr>
            <a:endParaRPr lang="de-AT" sz="4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AT" sz="40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8A70-6303-47FE-BB15-1612907B8CB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3EA7-C76C-4F98-A602-E00EB636E94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1800" dirty="0"/>
              <a:t>„Und täglich grüßt das Murmeltier“ (1)</a:t>
            </a:r>
            <a:br>
              <a:rPr lang="de-AT" sz="1800" dirty="0"/>
            </a:br>
            <a:r>
              <a:rPr lang="de-AT" sz="2800" dirty="0"/>
              <a:t>OECD: Koppelung sozialer Herkunft mit Bildungserfolg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7000" y="-130133"/>
            <a:ext cx="4669998" cy="8352928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418B-2158-4247-A395-A67E30C03A67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094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8064896" cy="1547887"/>
          </a:xfrm>
        </p:spPr>
        <p:txBody>
          <a:bodyPr>
            <a:normAutofit/>
          </a:bodyPr>
          <a:lstStyle/>
          <a:p>
            <a:pPr marL="514350" indent="-514350"/>
            <a:r>
              <a:rPr lang="de-AT" dirty="0"/>
              <a:t>Schule der 10- bis 14-Jährigen in Vorarlberg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772400" cy="954335"/>
          </a:xfrm>
        </p:spPr>
        <p:txBody>
          <a:bodyPr/>
          <a:lstStyle/>
          <a:p>
            <a:r>
              <a:rPr lang="de-AT" dirty="0"/>
              <a:t>3.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8A1-A8A0-41DA-A826-4BC3D1F5D9F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425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800" dirty="0"/>
              <a:t>Modellregion </a:t>
            </a:r>
            <a:br>
              <a:rPr lang="de-AT" sz="2800" dirty="0"/>
            </a:br>
            <a:r>
              <a:rPr lang="de-AT" sz="2800" dirty="0"/>
              <a:t>„Schule der 10-bis 14-jährigen in Vorarlberg“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3816424"/>
          </a:xfrm>
        </p:spPr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5" y="1398675"/>
            <a:ext cx="4038600" cy="3816424"/>
          </a:xfrm>
        </p:spPr>
      </p:pic>
      <p:sp>
        <p:nvSpPr>
          <p:cNvPr id="3" name="Textfeld 2"/>
          <p:cNvSpPr txBox="1"/>
          <p:nvPr/>
        </p:nvSpPr>
        <p:spPr>
          <a:xfrm>
            <a:off x="107504" y="5215099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dirty="0" err="1"/>
              <a:t>Lesetipp</a:t>
            </a:r>
            <a:endParaRPr lang="de-AT" dirty="0"/>
          </a:p>
          <a:p>
            <a:r>
              <a:rPr lang="de-AT" dirty="0" err="1"/>
              <a:t>Böheim-Galehr</a:t>
            </a:r>
            <a:r>
              <a:rPr lang="de-AT" dirty="0"/>
              <a:t> et al. (2015): Schule der 10- bis 14-jährigen in Vorarlberg. 1 &amp; 2. </a:t>
            </a:r>
            <a:r>
              <a:rPr lang="de-AT" dirty="0" err="1"/>
              <a:t>StudienVerlag</a:t>
            </a:r>
            <a:endParaRPr lang="de-AT" dirty="0"/>
          </a:p>
          <a:p>
            <a:r>
              <a:rPr lang="de-AT" dirty="0"/>
              <a:t> 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CF4E-6789-4A61-B2CC-5F0F5F17EDF6}" type="datetime1">
              <a:rPr lang="de-DE" smtClean="0"/>
              <a:t>05.06.2016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2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Schritt 1: Analyse IST-Situation und 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AT" sz="2800" b="1" dirty="0"/>
              <a:t>Konsens zu Grundhaltung:</a:t>
            </a:r>
          </a:p>
          <a:p>
            <a:pPr marL="0" indent="0">
              <a:buNone/>
            </a:pPr>
            <a:r>
              <a:rPr lang="de-AT" sz="2800" dirty="0"/>
              <a:t>Erfolgreiches Bildungssystem ermöglicht hohe Leistungen UND Chancengerechtigkeit (OECD) </a:t>
            </a:r>
          </a:p>
          <a:p>
            <a:pPr marL="0" indent="0">
              <a:buNone/>
            </a:pPr>
            <a:r>
              <a:rPr lang="de-AT" sz="2800" b="1" dirty="0"/>
              <a:t>Forschungsprojekt:</a:t>
            </a:r>
            <a:br>
              <a:rPr lang="de-AT" sz="2800" dirty="0"/>
            </a:br>
            <a:r>
              <a:rPr lang="de-AT" sz="2800" dirty="0"/>
              <a:t>IST-Stand (Bildungsströme, Qualität der Bildungsweg-entscheidungen, Leistungen etc.), Herausforderungen, </a:t>
            </a:r>
            <a:r>
              <a:rPr lang="de-AT" sz="2800" dirty="0" err="1"/>
              <a:t>pädagog</a:t>
            </a:r>
            <a:r>
              <a:rPr lang="de-AT" sz="2800" dirty="0"/>
              <a:t>. Konzepte &amp; Rahmenbedingungen für gemeinsame Schule Sek. I</a:t>
            </a:r>
          </a:p>
          <a:p>
            <a:pPr marL="0" indent="0">
              <a:buNone/>
            </a:pPr>
            <a:r>
              <a:rPr lang="de-AT" sz="2800" dirty="0"/>
              <a:t>Zukunftswerkstatt zu gesellschaftlichen Megatrends </a:t>
            </a:r>
          </a:p>
          <a:p>
            <a:r>
              <a:rPr lang="de-AT" sz="2800" dirty="0"/>
              <a:t>Verschärfung sozialer Unterschiede (urbane Problemzonen)</a:t>
            </a:r>
          </a:p>
          <a:p>
            <a:r>
              <a:rPr lang="de-AT" sz="2800" dirty="0"/>
              <a:t>Veränderungen gesellschaftlicher Strukturen (Familienbild, Arbeitsverhältnisse)</a:t>
            </a:r>
          </a:p>
          <a:p>
            <a:r>
              <a:rPr lang="de-AT" sz="2800" dirty="0"/>
              <a:t>Zunahme von Heterogenität (Zusammensetzung Klassen)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7E09-3BCC-42C5-8CC0-2751157FC41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6830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>
                <a:sym typeface="Wingdings" panose="05000000000000000000" pitchFamily="2" charset="2"/>
              </a:rPr>
              <a:t>Schritt 2: Formulieren von Erfolgsfaktoren</a:t>
            </a:r>
            <a:br>
              <a:rPr lang="de-AT" sz="3600" dirty="0"/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AT" sz="11200" dirty="0"/>
              <a:t>Eine Pädagogik, die die individuellen Talente  und Fähigkeiten der </a:t>
            </a:r>
            <a:r>
              <a:rPr lang="de-AT" sz="11200" dirty="0" err="1"/>
              <a:t>SuS</a:t>
            </a:r>
            <a:r>
              <a:rPr lang="de-AT" sz="11200" dirty="0"/>
              <a:t> berücksichtigt und unterstützt 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11200" dirty="0"/>
              <a:t>Gemeinsame Qualifizierung der </a:t>
            </a:r>
            <a:r>
              <a:rPr lang="de-AT" sz="11200" dirty="0" err="1"/>
              <a:t>LuL</a:t>
            </a:r>
            <a:r>
              <a:rPr lang="de-AT" sz="11200" dirty="0"/>
              <a:t> in diagnostischer Kompetenz sowie Methoden zu Individualisierung/ Personalisierung  &amp; innerer Differenzierung 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11200" dirty="0"/>
              <a:t>Ausgestaltung der Schulautonomie mit Rückmeldesystem zum Stand der Zielerreichung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11200" dirty="0"/>
              <a:t>Intensivierung der Elternzusammenarbeit</a:t>
            </a:r>
          </a:p>
          <a:p>
            <a:pPr marL="457200" indent="-457200">
              <a:buFont typeface="+mj-lt"/>
              <a:buAutoNum type="arabicPeriod"/>
            </a:pPr>
            <a:r>
              <a:rPr lang="de-AT" sz="11200" dirty="0"/>
              <a:t>Zusätzliche Mittel für Schulen mit besonderen Herausforderungen </a:t>
            </a:r>
          </a:p>
          <a:p>
            <a:pPr marL="0" indent="0">
              <a:buNone/>
            </a:pPr>
            <a:endParaRPr lang="de-AT" sz="9600" dirty="0"/>
          </a:p>
          <a:p>
            <a:pPr marL="0" indent="0">
              <a:buNone/>
            </a:pPr>
            <a:endParaRPr lang="de-AT" sz="5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0" indent="0">
              <a:buNone/>
            </a:pPr>
            <a:endParaRPr lang="de-AT" sz="1900" dirty="0"/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  <a:p>
            <a:pPr marL="0" indent="0">
              <a:buNone/>
            </a:pPr>
            <a:endParaRPr lang="de-AT" sz="2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E2AD-9E06-439E-A15A-4C56D5B73A68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9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/>
              <a:t>Individualisierung und Innere Differenzierung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0394" y="129842"/>
            <a:ext cx="5135219" cy="7416823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04A0-7E2D-4C9D-BD39-8D75052356D8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3185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Kompetenz für Umgang mit Differenz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2800" dirty="0">
                <a:sym typeface="Wingdings" panose="05000000000000000000" pitchFamily="2" charset="2"/>
              </a:rPr>
              <a:t>„In der Verbesserung des Umgangs mit Differenz liegt vermutlich die eigentliche Herausforderung der Modernisierung des Systems.“</a:t>
            </a:r>
          </a:p>
          <a:p>
            <a:pPr marL="0" indent="0">
              <a:buNone/>
            </a:pPr>
            <a:r>
              <a:rPr lang="de-AT" sz="1800" dirty="0">
                <a:sym typeface="Wingdings" panose="05000000000000000000" pitchFamily="2" charset="2"/>
              </a:rPr>
              <a:t>						(Jürgen Baumert, 2002)</a:t>
            </a:r>
          </a:p>
          <a:p>
            <a:pPr marL="0" indent="0">
              <a:buNone/>
            </a:pPr>
            <a:endParaRPr lang="de-AT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2800" dirty="0">
                <a:sym typeface="Wingdings" panose="05000000000000000000" pitchFamily="2" charset="2"/>
              </a:rPr>
              <a:t>„Die Angst der </a:t>
            </a:r>
            <a:r>
              <a:rPr lang="de-AT" sz="2800" dirty="0" err="1">
                <a:sym typeface="Wingdings" panose="05000000000000000000" pitchFamily="2" charset="2"/>
              </a:rPr>
              <a:t>ProfessorInnen</a:t>
            </a:r>
            <a:r>
              <a:rPr lang="de-AT" sz="2800" dirty="0">
                <a:sym typeface="Wingdings" panose="05000000000000000000" pitchFamily="2" charset="2"/>
              </a:rPr>
              <a:t> vor der Gesamtschule“</a:t>
            </a:r>
            <a:r>
              <a:rPr lang="de-AT" sz="1800" dirty="0">
                <a:sym typeface="Wingdings" panose="05000000000000000000" pitchFamily="2" charset="2"/>
              </a:rPr>
              <a:t>						</a:t>
            </a:r>
          </a:p>
          <a:p>
            <a:pPr marL="0" indent="0">
              <a:buNone/>
            </a:pPr>
            <a:r>
              <a:rPr lang="de-AT" sz="1800" dirty="0">
                <a:sym typeface="Wingdings" panose="05000000000000000000" pitchFamily="2" charset="2"/>
              </a:rPr>
              <a:t>						(Trixi Halama, 28. 9. 2015)</a:t>
            </a:r>
            <a:endParaRPr lang="de-AT" sz="18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86BD-1281-4552-8DC7-DE62CBE364B8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0287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3200" dirty="0"/>
            </a:br>
            <a:r>
              <a:rPr lang="de-AT" sz="3200" dirty="0"/>
              <a:t>Schritt 3: Parteiübergreifender Konsens zur mittelfristigen Einrichtung einer gemeinsamen Schule</a:t>
            </a:r>
            <a:br>
              <a:rPr lang="de-AT" sz="3200" dirty="0"/>
            </a:b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sz="2800" dirty="0"/>
              <a:t>Schaffung der  Rahmenbedingungen (8 – 10 J.)</a:t>
            </a:r>
          </a:p>
          <a:p>
            <a:r>
              <a:rPr lang="de-AT" sz="2800" dirty="0"/>
              <a:t>Zeitplan, Organisation der Entwicklungsmaßnahmen, Ausarbeitung eines pädagogischen Konzepts mit Schwerpunkt Individualisierung/ Personalisierung</a:t>
            </a:r>
          </a:p>
          <a:p>
            <a:r>
              <a:rPr lang="de-AT" sz="2800" dirty="0"/>
              <a:t>Installierung eines Vorarlberger Schulpreises</a:t>
            </a:r>
          </a:p>
          <a:p>
            <a:r>
              <a:rPr lang="de-AT" sz="2800" dirty="0"/>
              <a:t>Änderungen/Anpassungen von Bundesgesetzen …)</a:t>
            </a:r>
          </a:p>
          <a:p>
            <a:pPr marL="0" indent="0">
              <a:buNone/>
            </a:pPr>
            <a:r>
              <a:rPr lang="de-AT" sz="1800" dirty="0"/>
              <a:t>					(Pressekonferenz,22.05.2015)</a:t>
            </a:r>
          </a:p>
          <a:p>
            <a:pPr>
              <a:buFont typeface="Wingdings"/>
              <a:buChar char="à"/>
            </a:pPr>
            <a:r>
              <a:rPr lang="de-AT" sz="2800" dirty="0">
                <a:sym typeface="Wingdings" panose="05000000000000000000" pitchFamily="2" charset="2"/>
              </a:rPr>
              <a:t>Initiative „Pro Gymnasium“ (Eltern als Verbündete)</a:t>
            </a:r>
          </a:p>
          <a:p>
            <a:pPr>
              <a:buFont typeface="Wingdings"/>
              <a:buChar char="à"/>
            </a:pPr>
            <a:r>
              <a:rPr lang="de-AT" sz="2800" dirty="0">
                <a:sym typeface="Wingdings" panose="05000000000000000000" pitchFamily="2" charset="2"/>
              </a:rPr>
              <a:t>Deckelung der Modellregionen auf 15 Prozent!</a:t>
            </a:r>
          </a:p>
          <a:p>
            <a:pPr marL="0" indent="0">
              <a:buNone/>
            </a:pPr>
            <a:r>
              <a:rPr lang="de-AT" sz="1800" dirty="0">
                <a:sym typeface="Wingdings" panose="05000000000000000000" pitchFamily="2" charset="2"/>
              </a:rPr>
              <a:t>				(Bildungsreformkommission, 17. 11. 2015)</a:t>
            </a:r>
            <a:endParaRPr lang="de-AT" sz="1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31380"/>
            <a:ext cx="4176463" cy="273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586-71F1-48B8-8B17-30D6117468FC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85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  <a:t>Zum Abschluss eine Bildbetrachtung!</a:t>
            </a:r>
            <a:b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2000" dirty="0">
                <a:solidFill>
                  <a:prstClr val="black"/>
                </a:solidFill>
                <a:sym typeface="Wingdings" panose="05000000000000000000" pitchFamily="2" charset="2"/>
              </a:rPr>
              <a:t>Marie Marcks (1980): Schöne Aussichten. </a:t>
            </a:r>
            <a:r>
              <a:rPr lang="de-AT" sz="2000" dirty="0" err="1">
                <a:solidFill>
                  <a:prstClr val="black"/>
                </a:solidFill>
                <a:sym typeface="Wingdings" panose="05000000000000000000" pitchFamily="2" charset="2"/>
              </a:rPr>
              <a:t>ElefantenPress</a:t>
            </a:r>
            <a:r>
              <a:rPr lang="de-AT" sz="2000" dirty="0">
                <a:solidFill>
                  <a:prstClr val="black"/>
                </a:solidFill>
                <a:sym typeface="Wingdings" panose="05000000000000000000" pitchFamily="2" charset="2"/>
              </a:rPr>
              <a:t> (2)</a:t>
            </a:r>
            <a:endParaRPr lang="de-AT" sz="1800" dirty="0"/>
          </a:p>
        </p:txBody>
      </p:sp>
      <p:pic>
        <p:nvPicPr>
          <p:cNvPr id="2050" name="Picture 2" descr="C:\Users\Gerti\AppData\Local\Microsoft\Windows\Temporary Internet Files\Content.Outlook\Y2SW3P9Y\Gerti_000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1259632" y="2996952"/>
            <a:ext cx="36507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5436096" y="3342692"/>
            <a:ext cx="2736304" cy="2462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BEAE-EA16-4C6C-89D7-8B8A666E6CC3}" type="datetime1">
              <a:rPr lang="de-DE" smtClean="0"/>
              <a:t>05.06.2016</a:t>
            </a:fld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5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1800" dirty="0"/>
              <a:t>NMS-Reform</a:t>
            </a:r>
            <a:br>
              <a:rPr lang="de-AT" sz="1800" dirty="0"/>
            </a:br>
            <a:r>
              <a:rPr lang="de-AT" sz="3200" dirty="0"/>
              <a:t>Ziele der österreichischen Schule 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sz="3000" dirty="0"/>
              <a:t>Leistungsschule, d.h. alle </a:t>
            </a:r>
            <a:r>
              <a:rPr lang="de-AT" sz="3000" dirty="0" err="1"/>
              <a:t>SuS</a:t>
            </a:r>
            <a:r>
              <a:rPr lang="de-AT" sz="3000" dirty="0"/>
              <a:t> an individuell vergleichbare hohe Kompetenzen heranführen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3000" dirty="0"/>
              <a:t>Chancengleichheit, d. h. keine herkunfts- (und </a:t>
            </a:r>
            <a:r>
              <a:rPr lang="de-AT" sz="3000" dirty="0" err="1"/>
              <a:t>geschlechts</a:t>
            </a:r>
            <a:r>
              <a:rPr lang="de-AT" sz="3000" dirty="0"/>
              <a:t>) bezogenen Disparitäten durch</a:t>
            </a:r>
          </a:p>
          <a:p>
            <a:pPr lvl="1"/>
            <a:r>
              <a:rPr lang="de-AT" sz="2400" dirty="0"/>
              <a:t>Zugangs- und Beurteilungsgerechtigkeit (Zugang zu Bildung, Notengebung)</a:t>
            </a:r>
          </a:p>
          <a:p>
            <a:pPr lvl="1"/>
            <a:r>
              <a:rPr lang="de-AT" sz="2400" dirty="0"/>
              <a:t>Prozess- und Entwicklungsgerechtigkeit  (Fördermaß-nahmen, differenzierter &amp; individualisierter Unterricht</a:t>
            </a:r>
          </a:p>
          <a:p>
            <a:pPr marL="57150" indent="0">
              <a:buNone/>
            </a:pPr>
            <a:r>
              <a:rPr lang="de-AT" sz="2800" dirty="0"/>
              <a:t>… empirisch belegbar im gegliederten Schulsystem mangelhaft umgesetzt.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FEAE-7DC2-43EB-AAE3-E22C4370334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05.06.2016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>
                <a:solidFill>
                  <a:prstClr val="black">
                    <a:tint val="75000"/>
                  </a:prstClr>
                </a:solidFill>
              </a:rPr>
              <a:t>G. Nagy, 01.06.2016, Schloss Zeillern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3200" dirty="0">
                <a:solidFill>
                  <a:prstClr val="black"/>
                </a:solidFill>
                <a:sym typeface="Wingdings" panose="05000000000000000000" pitchFamily="2" charset="2"/>
              </a:rPr>
              <a:t>Bildungsarmut als Zertifikatsarmut</a:t>
            </a:r>
            <a:br>
              <a:rPr lang="de-AT" sz="3200" dirty="0">
                <a:solidFill>
                  <a:prstClr val="black"/>
                </a:solidFill>
              </a:rPr>
            </a:b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dirty="0"/>
              <a:t>OECD (2012):</a:t>
            </a:r>
          </a:p>
          <a:p>
            <a:r>
              <a:rPr lang="de-AT" sz="2800" dirty="0"/>
              <a:t>Von 100 Akademikerkindern nehmen 77 ein Hochschulstudium auf.</a:t>
            </a:r>
          </a:p>
          <a:p>
            <a:r>
              <a:rPr lang="de-AT" sz="2800" dirty="0"/>
              <a:t>Von 100 Arbeiterkindern nehmen 23 ein Hochschulstudium auf.</a:t>
            </a:r>
          </a:p>
          <a:p>
            <a:pPr marL="0" indent="0">
              <a:buNone/>
            </a:pPr>
            <a:r>
              <a:rPr lang="de-AT" sz="2800" dirty="0"/>
              <a:t>AGENDA AUSTRIA (2016):</a:t>
            </a:r>
          </a:p>
          <a:p>
            <a:r>
              <a:rPr lang="de-AT" sz="2800" dirty="0"/>
              <a:t>Modifizierender (positiver) Einfluss von BHS, Kolleg etc. auf Bildungsmobilität.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C9D3-18D3-464C-86D0-3EB17749C2FD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539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br>
              <a:rPr lang="de-AT" sz="18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de-AT" sz="3600" dirty="0">
                <a:solidFill>
                  <a:prstClr val="black"/>
                </a:solidFill>
                <a:sym typeface="Wingdings" panose="05000000000000000000" pitchFamily="2" charset="2"/>
              </a:rPr>
              <a:t>Bildungsarmut als Kompetenzarmut</a:t>
            </a:r>
            <a:br>
              <a:rPr lang="de-AT" sz="3600" dirty="0">
                <a:solidFill>
                  <a:prstClr val="black"/>
                </a:solidFill>
              </a:rPr>
            </a:br>
            <a:br>
              <a:rPr lang="de-AT" dirty="0">
                <a:solidFill>
                  <a:prstClr val="black"/>
                </a:solidFill>
              </a:rPr>
            </a:b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Unzureichende Basiskompetenzen 15-Jähriger (PISA 2012):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Lesen: 20%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Mathematik: 19%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Naturwissenschaft: 16%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In allen 3 Bereichen: 11%</a:t>
            </a: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Ohne Erfassung der „Aussteiger“ (6,8%)!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AT" sz="2600" dirty="0">
                <a:solidFill>
                  <a:prstClr val="black"/>
                </a:solidFill>
              </a:rPr>
              <a:t>Perspektiven für Lebensgestaltung, politische Teilhabe und Berufsbildung?</a:t>
            </a: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de-AT" sz="2600" dirty="0">
              <a:solidFill>
                <a:prstClr val="black"/>
              </a:solidFill>
            </a:endParaRPr>
          </a:p>
          <a:p>
            <a:endParaRPr lang="de-AT" dirty="0"/>
          </a:p>
        </p:txBody>
      </p:sp>
      <p:sp>
        <p:nvSpPr>
          <p:cNvPr id="7" name="Gewitterblitz 6"/>
          <p:cNvSpPr/>
          <p:nvPr/>
        </p:nvSpPr>
        <p:spPr>
          <a:xfrm>
            <a:off x="4139952" y="2276872"/>
            <a:ext cx="4248472" cy="2520280"/>
          </a:xfrm>
          <a:prstGeom prst="lightningBol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3BA19-509E-493A-A76A-AAC34A676DC3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696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Stolperstein Noten als Auslesekriterium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4481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AT" sz="3600" dirty="0"/>
            </a:br>
            <a:br>
              <a:rPr lang="de-AT" sz="3600" dirty="0"/>
            </a:br>
            <a:r>
              <a:rPr lang="de-AT" sz="3600" dirty="0"/>
              <a:t>Frühe Bildungswegentscheidung &amp; Noten</a:t>
            </a:r>
            <a:br>
              <a:rPr lang="de-AT" sz="3600" dirty="0"/>
            </a:br>
            <a:r>
              <a:rPr lang="de-AT" sz="2000" dirty="0"/>
              <a:t>(Fend 2006)</a:t>
            </a:r>
            <a:br>
              <a:rPr lang="de-AT" sz="2000" dirty="0"/>
            </a:br>
            <a:br>
              <a:rPr lang="de-AT" sz="2800" dirty="0"/>
            </a:b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7444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AT" dirty="0"/>
              <a:t>Formal stehen anspruchsvolle Bildungsgänge allen mit entsprechenden Leistungsvoraussetzungen offen, ABER </a:t>
            </a:r>
          </a:p>
          <a:p>
            <a:r>
              <a:rPr lang="de-AT" dirty="0"/>
              <a:t>frühe Bildungswegentscheidung für bildungsnahe Schichten qualitativ günstiger als für bildungsfernere, </a:t>
            </a:r>
          </a:p>
          <a:p>
            <a:r>
              <a:rPr lang="de-AT" dirty="0"/>
              <a:t>wenig valide Noten bei Übergangsentscheidungen zu Ungunsten bildungsfernerer Schichten. </a:t>
            </a:r>
          </a:p>
          <a:p>
            <a:pPr marL="0" indent="0">
              <a:buNone/>
            </a:pPr>
            <a:r>
              <a:rPr lang="de-AT" dirty="0"/>
              <a:t>Das gegliederte Schulsystem erweist sich als „Rüttelsieb“ in der Verteilung von Berufs- und Lebenschancen.</a:t>
            </a:r>
          </a:p>
          <a:p>
            <a:endParaRPr lang="de-AT" dirty="0"/>
          </a:p>
          <a:p>
            <a:pPr marL="0" lv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G. Nagy, 01.06.2016, Schloss Zeillern 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EE77-28D7-4CB5-B142-3979881EC8B8}" type="datetime1">
              <a:rPr lang="de-DE" smtClean="0"/>
              <a:t>05.06.2016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B1BA-D0BD-405B-B6D4-CAAE777C6C1B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98437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2688</Words>
  <Application>Microsoft Office PowerPoint</Application>
  <PresentationFormat>Bildschirmpräsentation (4:3)</PresentationFormat>
  <Paragraphs>458</Paragraphs>
  <Slides>47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Arial</vt:lpstr>
      <vt:lpstr>Calibri</vt:lpstr>
      <vt:lpstr>Courier New</vt:lpstr>
      <vt:lpstr>Times New Roman</vt:lpstr>
      <vt:lpstr>Wingdings</vt:lpstr>
      <vt:lpstr>Larissa</vt:lpstr>
      <vt:lpstr>1_Larissa</vt:lpstr>
      <vt:lpstr>2_Larissa</vt:lpstr>
      <vt:lpstr> Soziale Herkunft – Bildungschancen,  Stolpersteine und Gesamtschule </vt:lpstr>
      <vt:lpstr>Themen</vt:lpstr>
      <vt:lpstr>Soziale Herkunft und frühe selektion  </vt:lpstr>
      <vt:lpstr>„Und täglich grüßt das Murmeltier“ (1) OECD: Koppelung sozialer Herkunft mit Bildungserfolg</vt:lpstr>
      <vt:lpstr>NMS-Reform Ziele der österreichischen Schule …</vt:lpstr>
      <vt:lpstr> Bildungsarmut als Zertifikatsarmut </vt:lpstr>
      <vt:lpstr>    Bildungsarmut als Kompetenzarmut  </vt:lpstr>
      <vt:lpstr>Stolperstein Noten als Auslesekriterium </vt:lpstr>
      <vt:lpstr>  Frühe Bildungswegentscheidung &amp; Noten (Fend 2006)  </vt:lpstr>
      <vt:lpstr>Strategien von Eltern und VL zu Übertrittsnoten (Böheim-Galehr et al. 2015, S. 41)</vt:lpstr>
      <vt:lpstr>Überlappende Leistungsfähigkeit bei Übertritt  (Böheim-Galehr et al. 2015, S. 27)</vt:lpstr>
      <vt:lpstr>Startbedingungen für Leistungsentwicklung Marie Marcks (1980): Schöne Aussichten. ElefantenPress (1)</vt:lpstr>
      <vt:lpstr>Stolperstein Creaming und Komposition</vt:lpstr>
      <vt:lpstr>„Creaming“ an die AHS – ungünstige Lernprozesse und Leistungsentwicklung an NMS</vt:lpstr>
      <vt:lpstr>Komposition als Leistungsdeterminante </vt:lpstr>
      <vt:lpstr>Männliches Geschlecht als zusätzlicher Risikofaktor</vt:lpstr>
      <vt:lpstr> Prototyp eines potenziellen „Versagers“ </vt:lpstr>
      <vt:lpstr>Achmed &amp; Kevin in der städtischen NMS Segregation, Labeling &amp; Peergroup</vt:lpstr>
      <vt:lpstr> Achmed &amp; Kevin in einer städtischen NMS-Klasse Weniger effektive Lehr- und Lernprozesse </vt:lpstr>
      <vt:lpstr>Söhne der Mittelschicht weniger gefährdet</vt:lpstr>
      <vt:lpstr>Stolperstein SchOG Schulversuche  NMS</vt:lpstr>
      <vt:lpstr>Strukturreformen und Schulversuche seit den Siebzigerjahren  Entkoppelung soziale Herkunft und Bildungserfolg</vt:lpstr>
      <vt:lpstr>Wie viel Gesamtschule steckt in der NMS? (Gruber, K.H.: Bildungspolitologische Anmerkungen. In Eder et al. 2015</vt:lpstr>
      <vt:lpstr>Leistungsvergleich NMS und AHS-Unterstufe Leitgöb et al. : Leistungsvergleich der NMS mit der AHS-Unterstufe und der HS. In Eder et al. 2015</vt:lpstr>
      <vt:lpstr> Rechnungshof zur Effizienz der NMS  </vt:lpstr>
      <vt:lpstr> Replik zur Kritik des Rechnungshofs </vt:lpstr>
      <vt:lpstr> Qualität von Unterricht und Schulsystem   </vt:lpstr>
      <vt:lpstr>Veränderungsresistenz und schichtspezifische Schulwahl  </vt:lpstr>
      <vt:lpstr>„Nur ja nicht in die HS/NMS!“ „Bildungsnahe“ Eltern kämpfen um Übertrittsberechtigung</vt:lpstr>
      <vt:lpstr>„Na ja, so ist das eben!“ „Bildungsferne“ Eltern akzeptieren eher Empfehlungen der Schule.</vt:lpstr>
      <vt:lpstr>Definition„Bildungsferne“ (Erler 2010) </vt:lpstr>
      <vt:lpstr>Beschämungspotenzial von „Bildungsferne“ Institution Schule als Ort der Produktion symbolischer Gewalt für Kinder und Eltern</vt:lpstr>
      <vt:lpstr> De guatn und de aundan Nöstlinger, Christine (1974): Iba de ganz oaman kinda. Jugend und Volk.  </vt:lpstr>
      <vt:lpstr>Schichteffekte auf Kinder sozial schwacher Herkunft (Boudon 1974)</vt:lpstr>
      <vt:lpstr>„Und täglich grüßt das Murmeltier“ (2) OECD: Schichteffekte und ungünstige Folgen</vt:lpstr>
      <vt:lpstr> Konsens der Interessenvertretungen - warum dennoch kein gesellschaftlicher Konsens zu Gesamtschule?</vt:lpstr>
      <vt:lpstr>Abgrenzungsmotive der Mittelschicht</vt:lpstr>
      <vt:lpstr> Fallstudie zu Auswertung von Postings  (Der Standard, Juni 2012) </vt:lpstr>
      <vt:lpstr>Wovor  die Mittelschicht zu wenig Angst hat</vt:lpstr>
      <vt:lpstr>Schule der 10- bis 14-Jährigen in Vorarlberg</vt:lpstr>
      <vt:lpstr>Modellregion  „Schule der 10-bis 14-jährigen in Vorarlberg“ </vt:lpstr>
      <vt:lpstr>Schritt 1: Analyse IST-Situation und Herausforderungen</vt:lpstr>
      <vt:lpstr>Schritt 2: Formulieren von Erfolgsfaktoren </vt:lpstr>
      <vt:lpstr>Individualisierung und Innere Differenzierung</vt:lpstr>
      <vt:lpstr>Kompetenz für Umgang mit Differenz</vt:lpstr>
      <vt:lpstr> Schritt 3: Parteiübergreifender Konsens zur mittelfristigen Einrichtung einer gemeinsamen Schule </vt:lpstr>
      <vt:lpstr>Zum Abschluss eine Bildbetrachtung! Marie Marcks (1980): Schöne Aussichten. ElefantenPress (2)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Ganztagesschule  = mehr Bildungsgerechtigkeit?</dc:title>
  <dc:creator>Gerti</dc:creator>
  <cp:lastModifiedBy>Sparr</cp:lastModifiedBy>
  <cp:revision>1011</cp:revision>
  <cp:lastPrinted>2016-05-28T16:45:45Z</cp:lastPrinted>
  <dcterms:created xsi:type="dcterms:W3CDTF">2015-05-22T08:08:32Z</dcterms:created>
  <dcterms:modified xsi:type="dcterms:W3CDTF">2016-06-05T16:18:54Z</dcterms:modified>
</cp:coreProperties>
</file>