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291" r:id="rId2"/>
    <p:sldId id="256" r:id="rId3"/>
    <p:sldId id="295" r:id="rId4"/>
    <p:sldId id="299" r:id="rId5"/>
    <p:sldId id="266" r:id="rId6"/>
    <p:sldId id="351" r:id="rId7"/>
    <p:sldId id="300" r:id="rId8"/>
    <p:sldId id="302" r:id="rId9"/>
    <p:sldId id="303" r:id="rId10"/>
    <p:sldId id="276" r:id="rId11"/>
    <p:sldId id="350" r:id="rId12"/>
    <p:sldId id="492" r:id="rId13"/>
    <p:sldId id="348" r:id="rId14"/>
    <p:sldId id="343" r:id="rId15"/>
    <p:sldId id="389" r:id="rId16"/>
    <p:sldId id="353" r:id="rId17"/>
    <p:sldId id="451" r:id="rId18"/>
    <p:sldId id="486" r:id="rId19"/>
    <p:sldId id="488" r:id="rId20"/>
    <p:sldId id="471" r:id="rId21"/>
    <p:sldId id="472" r:id="rId22"/>
    <p:sldId id="475" r:id="rId23"/>
    <p:sldId id="474" r:id="rId24"/>
    <p:sldId id="525" r:id="rId25"/>
    <p:sldId id="480" r:id="rId26"/>
    <p:sldId id="476" r:id="rId27"/>
    <p:sldId id="483" r:id="rId28"/>
    <p:sldId id="473" r:id="rId29"/>
    <p:sldId id="527" r:id="rId30"/>
    <p:sldId id="528" r:id="rId31"/>
    <p:sldId id="529" r:id="rId32"/>
    <p:sldId id="461" r:id="rId33"/>
    <p:sldId id="484" r:id="rId34"/>
    <p:sldId id="485" r:id="rId35"/>
    <p:sldId id="520" r:id="rId36"/>
    <p:sldId id="524" r:id="rId37"/>
    <p:sldId id="381" r:id="rId38"/>
    <p:sldId id="459" r:id="rId39"/>
    <p:sldId id="460" r:id="rId40"/>
    <p:sldId id="468" r:id="rId41"/>
    <p:sldId id="384" r:id="rId42"/>
    <p:sldId id="500" r:id="rId4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60934-7560-40CB-B808-A166EDA8C06B}" type="doc">
      <dgm:prSet loTypeId="urn:microsoft.com/office/officeart/2005/8/layout/cycle6" loCatId="relationship" qsTypeId="urn:microsoft.com/office/officeart/2005/8/quickstyle/simple1" qsCatId="simple" csTypeId="urn:microsoft.com/office/officeart/2005/8/colors/colorful1#2" csCatId="colorful" phldr="1"/>
      <dgm:spPr/>
      <dgm:t>
        <a:bodyPr/>
        <a:lstStyle/>
        <a:p>
          <a:endParaRPr lang="de-AT"/>
        </a:p>
      </dgm:t>
    </dgm:pt>
    <dgm:pt modelId="{EFB506CB-3B00-4101-A572-32C29C707763}">
      <dgm:prSet phldrT="[Text]"/>
      <dgm:spPr/>
      <dgm:t>
        <a:bodyPr/>
        <a:lstStyle/>
        <a:p>
          <a:r>
            <a:rPr lang="de-AT" dirty="0"/>
            <a:t>Alter</a:t>
          </a:r>
        </a:p>
      </dgm:t>
    </dgm:pt>
    <dgm:pt modelId="{92729667-912A-47A8-BB96-82864580D15F}" type="parTrans" cxnId="{A74CB243-2AA5-4B2A-A19B-3286B2253C19}">
      <dgm:prSet/>
      <dgm:spPr/>
      <dgm:t>
        <a:bodyPr/>
        <a:lstStyle/>
        <a:p>
          <a:endParaRPr lang="de-AT"/>
        </a:p>
      </dgm:t>
    </dgm:pt>
    <dgm:pt modelId="{57571915-F3AE-4FCE-8D50-AB60CFBA139C}" type="sibTrans" cxnId="{A74CB243-2AA5-4B2A-A19B-3286B2253C19}">
      <dgm:prSet/>
      <dgm:spPr/>
      <dgm:t>
        <a:bodyPr/>
        <a:lstStyle/>
        <a:p>
          <a:endParaRPr lang="de-AT"/>
        </a:p>
      </dgm:t>
    </dgm:pt>
    <dgm:pt modelId="{F45F0BDC-FBDA-4169-A52B-90EA238B1A45}">
      <dgm:prSet phldrT="[Text]"/>
      <dgm:spPr/>
      <dgm:t>
        <a:bodyPr/>
        <a:lstStyle/>
        <a:p>
          <a:r>
            <a:rPr lang="de-AT" dirty="0"/>
            <a:t>Ethnie</a:t>
          </a:r>
        </a:p>
      </dgm:t>
    </dgm:pt>
    <dgm:pt modelId="{ED0FBCDB-64F1-4B71-87A0-BDC636A1AE4B}" type="parTrans" cxnId="{BA518862-041D-405C-A8D5-4BC3B91B40BF}">
      <dgm:prSet/>
      <dgm:spPr/>
      <dgm:t>
        <a:bodyPr/>
        <a:lstStyle/>
        <a:p>
          <a:endParaRPr lang="de-AT"/>
        </a:p>
      </dgm:t>
    </dgm:pt>
    <dgm:pt modelId="{9446E57F-9FDB-4F89-975E-EFC30EF03531}" type="sibTrans" cxnId="{BA518862-041D-405C-A8D5-4BC3B91B40BF}">
      <dgm:prSet/>
      <dgm:spPr/>
      <dgm:t>
        <a:bodyPr/>
        <a:lstStyle/>
        <a:p>
          <a:endParaRPr lang="de-AT"/>
        </a:p>
      </dgm:t>
    </dgm:pt>
    <dgm:pt modelId="{ABD6D2A8-986B-41F4-B42A-40AD75833F87}">
      <dgm:prSet phldrT="[Text]"/>
      <dgm:spPr/>
      <dgm:t>
        <a:bodyPr/>
        <a:lstStyle/>
        <a:p>
          <a:r>
            <a:rPr lang="de-AT" dirty="0"/>
            <a:t>Religion</a:t>
          </a:r>
        </a:p>
      </dgm:t>
    </dgm:pt>
    <dgm:pt modelId="{2B0BC02E-3DDB-48B0-84C6-437B631E1AFE}" type="parTrans" cxnId="{7437FDEC-6DF6-4155-A38B-09E1B1B42995}">
      <dgm:prSet/>
      <dgm:spPr/>
      <dgm:t>
        <a:bodyPr/>
        <a:lstStyle/>
        <a:p>
          <a:endParaRPr lang="de-AT"/>
        </a:p>
      </dgm:t>
    </dgm:pt>
    <dgm:pt modelId="{62860328-EF81-4F35-B376-E8697EF86970}" type="sibTrans" cxnId="{7437FDEC-6DF6-4155-A38B-09E1B1B42995}">
      <dgm:prSet/>
      <dgm:spPr/>
      <dgm:t>
        <a:bodyPr/>
        <a:lstStyle/>
        <a:p>
          <a:endParaRPr lang="de-AT"/>
        </a:p>
      </dgm:t>
    </dgm:pt>
    <dgm:pt modelId="{4FA5BC16-4B6F-4C75-8E81-E8F224454083}">
      <dgm:prSet phldrT="[Text]"/>
      <dgm:spPr/>
      <dgm:t>
        <a:bodyPr/>
        <a:lstStyle/>
        <a:p>
          <a:r>
            <a:rPr lang="de-AT" dirty="0"/>
            <a:t>Menschen mit Behinderung</a:t>
          </a:r>
        </a:p>
      </dgm:t>
    </dgm:pt>
    <dgm:pt modelId="{B2A8A25D-CBED-4EB8-A55A-16B47C4EFD5F}" type="parTrans" cxnId="{52077FE2-B173-4016-ADA4-BA8291C66598}">
      <dgm:prSet/>
      <dgm:spPr/>
      <dgm:t>
        <a:bodyPr/>
        <a:lstStyle/>
        <a:p>
          <a:endParaRPr lang="de-AT"/>
        </a:p>
      </dgm:t>
    </dgm:pt>
    <dgm:pt modelId="{AFC8F44D-5DBE-40EF-9E29-CF8855209898}" type="sibTrans" cxnId="{52077FE2-B173-4016-ADA4-BA8291C66598}">
      <dgm:prSet/>
      <dgm:spPr/>
      <dgm:t>
        <a:bodyPr/>
        <a:lstStyle/>
        <a:p>
          <a:endParaRPr lang="de-AT"/>
        </a:p>
      </dgm:t>
    </dgm:pt>
    <dgm:pt modelId="{7A6CB672-2211-4DA0-BD10-63CEC1A4B2CA}">
      <dgm:prSet phldrT="[Text]"/>
      <dgm:spPr/>
      <dgm:t>
        <a:bodyPr/>
        <a:lstStyle/>
        <a:p>
          <a:r>
            <a:rPr lang="de-AT" dirty="0"/>
            <a:t>Geschlecht</a:t>
          </a:r>
        </a:p>
      </dgm:t>
    </dgm:pt>
    <dgm:pt modelId="{C54FF5B0-5378-4B81-A582-A2BAA56BD007}" type="parTrans" cxnId="{DEF2144F-608C-4052-B21A-68FEEC8C1CE8}">
      <dgm:prSet/>
      <dgm:spPr/>
      <dgm:t>
        <a:bodyPr/>
        <a:lstStyle/>
        <a:p>
          <a:endParaRPr lang="de-AT"/>
        </a:p>
      </dgm:t>
    </dgm:pt>
    <dgm:pt modelId="{668372AF-1529-48D8-BE81-1D0C12C9182F}" type="sibTrans" cxnId="{DEF2144F-608C-4052-B21A-68FEEC8C1CE8}">
      <dgm:prSet/>
      <dgm:spPr/>
      <dgm:t>
        <a:bodyPr/>
        <a:lstStyle/>
        <a:p>
          <a:endParaRPr lang="de-AT"/>
        </a:p>
      </dgm:t>
    </dgm:pt>
    <dgm:pt modelId="{5A3A2F75-A59A-4F7A-AF8B-1E0B0D83A4E5}">
      <dgm:prSet phldrT="[Text]"/>
      <dgm:spPr/>
      <dgm:t>
        <a:bodyPr/>
        <a:lstStyle/>
        <a:p>
          <a:r>
            <a:rPr lang="de-AT" dirty="0"/>
            <a:t>Sexuelle Orientierung</a:t>
          </a:r>
        </a:p>
      </dgm:t>
    </dgm:pt>
    <dgm:pt modelId="{29E26937-635D-4AAC-BC32-D8F715C38060}" type="parTrans" cxnId="{C61C97C5-1A4D-4ABA-950B-0C5ED4EBD150}">
      <dgm:prSet/>
      <dgm:spPr/>
      <dgm:t>
        <a:bodyPr/>
        <a:lstStyle/>
        <a:p>
          <a:endParaRPr lang="de-AT"/>
        </a:p>
      </dgm:t>
    </dgm:pt>
    <dgm:pt modelId="{487ADB1A-F617-4900-974D-80164FC7F793}" type="sibTrans" cxnId="{C61C97C5-1A4D-4ABA-950B-0C5ED4EBD150}">
      <dgm:prSet/>
      <dgm:spPr/>
      <dgm:t>
        <a:bodyPr/>
        <a:lstStyle/>
        <a:p>
          <a:endParaRPr lang="de-AT"/>
        </a:p>
      </dgm:t>
    </dgm:pt>
    <dgm:pt modelId="{87F3DAB5-3AB8-4B1D-83D1-BEAA3FE411E5}" type="pres">
      <dgm:prSet presAssocID="{FC760934-7560-40CB-B808-A166EDA8C06B}" presName="cycle" presStyleCnt="0">
        <dgm:presLayoutVars>
          <dgm:dir/>
          <dgm:resizeHandles val="exact"/>
        </dgm:presLayoutVars>
      </dgm:prSet>
      <dgm:spPr/>
    </dgm:pt>
    <dgm:pt modelId="{36886C06-B5EB-4F78-96C7-6CBAE09B0907}" type="pres">
      <dgm:prSet presAssocID="{EFB506CB-3B00-4101-A572-32C29C707763}" presName="node" presStyleLbl="node1" presStyleIdx="0" presStyleCnt="6">
        <dgm:presLayoutVars>
          <dgm:bulletEnabled val="1"/>
        </dgm:presLayoutVars>
      </dgm:prSet>
      <dgm:spPr/>
    </dgm:pt>
    <dgm:pt modelId="{FDB2F2CB-B347-4CFF-8667-33A1F1D1D4BF}" type="pres">
      <dgm:prSet presAssocID="{EFB506CB-3B00-4101-A572-32C29C707763}" presName="spNode" presStyleCnt="0"/>
      <dgm:spPr/>
    </dgm:pt>
    <dgm:pt modelId="{866F2C76-A204-40BA-BE45-DCDCB555DC0E}" type="pres">
      <dgm:prSet presAssocID="{57571915-F3AE-4FCE-8D50-AB60CFBA139C}" presName="sibTrans" presStyleLbl="sibTrans1D1" presStyleIdx="0" presStyleCnt="6"/>
      <dgm:spPr/>
    </dgm:pt>
    <dgm:pt modelId="{583B1C7F-D228-4500-A9A8-E21C255B3E7E}" type="pres">
      <dgm:prSet presAssocID="{4FA5BC16-4B6F-4C75-8E81-E8F224454083}" presName="node" presStyleLbl="node1" presStyleIdx="1" presStyleCnt="6">
        <dgm:presLayoutVars>
          <dgm:bulletEnabled val="1"/>
        </dgm:presLayoutVars>
      </dgm:prSet>
      <dgm:spPr/>
    </dgm:pt>
    <dgm:pt modelId="{00CE6CBF-A428-4A7A-BE91-DCAB7F68DB71}" type="pres">
      <dgm:prSet presAssocID="{4FA5BC16-4B6F-4C75-8E81-E8F224454083}" presName="spNode" presStyleCnt="0"/>
      <dgm:spPr/>
    </dgm:pt>
    <dgm:pt modelId="{66B05D71-F25E-4E30-BAF6-CCBC857BC06A}" type="pres">
      <dgm:prSet presAssocID="{AFC8F44D-5DBE-40EF-9E29-CF8855209898}" presName="sibTrans" presStyleLbl="sibTrans1D1" presStyleIdx="1" presStyleCnt="6"/>
      <dgm:spPr/>
    </dgm:pt>
    <dgm:pt modelId="{A80F2D03-559D-40B6-A939-DE41BCE99BD0}" type="pres">
      <dgm:prSet presAssocID="{7A6CB672-2211-4DA0-BD10-63CEC1A4B2CA}" presName="node" presStyleLbl="node1" presStyleIdx="2" presStyleCnt="6">
        <dgm:presLayoutVars>
          <dgm:bulletEnabled val="1"/>
        </dgm:presLayoutVars>
      </dgm:prSet>
      <dgm:spPr/>
    </dgm:pt>
    <dgm:pt modelId="{EFB06995-87FD-46D7-A01C-0C6BF21E98DD}" type="pres">
      <dgm:prSet presAssocID="{7A6CB672-2211-4DA0-BD10-63CEC1A4B2CA}" presName="spNode" presStyleCnt="0"/>
      <dgm:spPr/>
    </dgm:pt>
    <dgm:pt modelId="{9A57DB4B-1B7A-435E-B899-5A55039A39BF}" type="pres">
      <dgm:prSet presAssocID="{668372AF-1529-48D8-BE81-1D0C12C9182F}" presName="sibTrans" presStyleLbl="sibTrans1D1" presStyleIdx="2" presStyleCnt="6"/>
      <dgm:spPr/>
    </dgm:pt>
    <dgm:pt modelId="{D03969AB-C36B-4C45-94A6-E500B382AB38}" type="pres">
      <dgm:prSet presAssocID="{5A3A2F75-A59A-4F7A-AF8B-1E0B0D83A4E5}" presName="node" presStyleLbl="node1" presStyleIdx="3" presStyleCnt="6">
        <dgm:presLayoutVars>
          <dgm:bulletEnabled val="1"/>
        </dgm:presLayoutVars>
      </dgm:prSet>
      <dgm:spPr/>
    </dgm:pt>
    <dgm:pt modelId="{19CACDCB-55A0-48F5-81EE-776C4619C52F}" type="pres">
      <dgm:prSet presAssocID="{5A3A2F75-A59A-4F7A-AF8B-1E0B0D83A4E5}" presName="spNode" presStyleCnt="0"/>
      <dgm:spPr/>
    </dgm:pt>
    <dgm:pt modelId="{D70827D7-A1DD-4316-A460-8AE0F941683C}" type="pres">
      <dgm:prSet presAssocID="{487ADB1A-F617-4900-974D-80164FC7F793}" presName="sibTrans" presStyleLbl="sibTrans1D1" presStyleIdx="3" presStyleCnt="6"/>
      <dgm:spPr/>
    </dgm:pt>
    <dgm:pt modelId="{60BA968B-327C-4F6C-A61D-0235447EAC61}" type="pres">
      <dgm:prSet presAssocID="{F45F0BDC-FBDA-4169-A52B-90EA238B1A45}" presName="node" presStyleLbl="node1" presStyleIdx="4" presStyleCnt="6">
        <dgm:presLayoutVars>
          <dgm:bulletEnabled val="1"/>
        </dgm:presLayoutVars>
      </dgm:prSet>
      <dgm:spPr/>
    </dgm:pt>
    <dgm:pt modelId="{DCA80E2D-F923-44F5-BA3E-1A12FCB06CA6}" type="pres">
      <dgm:prSet presAssocID="{F45F0BDC-FBDA-4169-A52B-90EA238B1A45}" presName="spNode" presStyleCnt="0"/>
      <dgm:spPr/>
    </dgm:pt>
    <dgm:pt modelId="{AD29E463-7222-492B-9932-10D996B725AF}" type="pres">
      <dgm:prSet presAssocID="{9446E57F-9FDB-4F89-975E-EFC30EF03531}" presName="sibTrans" presStyleLbl="sibTrans1D1" presStyleIdx="4" presStyleCnt="6"/>
      <dgm:spPr/>
    </dgm:pt>
    <dgm:pt modelId="{76F81087-7EE7-4BDC-B231-0811E4170FCB}" type="pres">
      <dgm:prSet presAssocID="{ABD6D2A8-986B-41F4-B42A-40AD75833F87}" presName="node" presStyleLbl="node1" presStyleIdx="5" presStyleCnt="6">
        <dgm:presLayoutVars>
          <dgm:bulletEnabled val="1"/>
        </dgm:presLayoutVars>
      </dgm:prSet>
      <dgm:spPr/>
    </dgm:pt>
    <dgm:pt modelId="{6360FA75-B533-42CA-AC91-DC065D325428}" type="pres">
      <dgm:prSet presAssocID="{ABD6D2A8-986B-41F4-B42A-40AD75833F87}" presName="spNode" presStyleCnt="0"/>
      <dgm:spPr/>
    </dgm:pt>
    <dgm:pt modelId="{BD86B26A-0532-4858-B884-DDDFE7F71588}" type="pres">
      <dgm:prSet presAssocID="{62860328-EF81-4F35-B376-E8697EF86970}" presName="sibTrans" presStyleLbl="sibTrans1D1" presStyleIdx="5" presStyleCnt="6"/>
      <dgm:spPr/>
    </dgm:pt>
  </dgm:ptLst>
  <dgm:cxnLst>
    <dgm:cxn modelId="{2CE8A4B6-25C5-420B-9F0E-AA7EA08F9B7D}" type="presOf" srcId="{7A6CB672-2211-4DA0-BD10-63CEC1A4B2CA}" destId="{A80F2D03-559D-40B6-A939-DE41BCE99BD0}" srcOrd="0" destOrd="0" presId="urn:microsoft.com/office/officeart/2005/8/layout/cycle6"/>
    <dgm:cxn modelId="{A95AFB21-FDFF-4114-9442-7749BDC39533}" type="presOf" srcId="{62860328-EF81-4F35-B376-E8697EF86970}" destId="{BD86B26A-0532-4858-B884-DDDFE7F71588}" srcOrd="0" destOrd="0" presId="urn:microsoft.com/office/officeart/2005/8/layout/cycle6"/>
    <dgm:cxn modelId="{02E8BFF6-D5C2-402B-84D1-D8EF2A9F5F5F}" type="presOf" srcId="{AFC8F44D-5DBE-40EF-9E29-CF8855209898}" destId="{66B05D71-F25E-4E30-BAF6-CCBC857BC06A}" srcOrd="0" destOrd="0" presId="urn:microsoft.com/office/officeart/2005/8/layout/cycle6"/>
    <dgm:cxn modelId="{30837332-B6DA-4465-BE76-4F88F0AF56EC}" type="presOf" srcId="{ABD6D2A8-986B-41F4-B42A-40AD75833F87}" destId="{76F81087-7EE7-4BDC-B231-0811E4170FCB}" srcOrd="0" destOrd="0" presId="urn:microsoft.com/office/officeart/2005/8/layout/cycle6"/>
    <dgm:cxn modelId="{DEF2144F-608C-4052-B21A-68FEEC8C1CE8}" srcId="{FC760934-7560-40CB-B808-A166EDA8C06B}" destId="{7A6CB672-2211-4DA0-BD10-63CEC1A4B2CA}" srcOrd="2" destOrd="0" parTransId="{C54FF5B0-5378-4B81-A582-A2BAA56BD007}" sibTransId="{668372AF-1529-48D8-BE81-1D0C12C9182F}"/>
    <dgm:cxn modelId="{04FA87A8-8479-4D76-8B61-3321B6500328}" type="presOf" srcId="{4FA5BC16-4B6F-4C75-8E81-E8F224454083}" destId="{583B1C7F-D228-4500-A9A8-E21C255B3E7E}" srcOrd="0" destOrd="0" presId="urn:microsoft.com/office/officeart/2005/8/layout/cycle6"/>
    <dgm:cxn modelId="{722D23A3-090E-456B-B550-457514C9A765}" type="presOf" srcId="{668372AF-1529-48D8-BE81-1D0C12C9182F}" destId="{9A57DB4B-1B7A-435E-B899-5A55039A39BF}" srcOrd="0" destOrd="0" presId="urn:microsoft.com/office/officeart/2005/8/layout/cycle6"/>
    <dgm:cxn modelId="{D60AAC58-8703-45F0-B3C5-26C3DAF72067}" type="presOf" srcId="{57571915-F3AE-4FCE-8D50-AB60CFBA139C}" destId="{866F2C76-A204-40BA-BE45-DCDCB555DC0E}" srcOrd="0" destOrd="0" presId="urn:microsoft.com/office/officeart/2005/8/layout/cycle6"/>
    <dgm:cxn modelId="{7437FDEC-6DF6-4155-A38B-09E1B1B42995}" srcId="{FC760934-7560-40CB-B808-A166EDA8C06B}" destId="{ABD6D2A8-986B-41F4-B42A-40AD75833F87}" srcOrd="5" destOrd="0" parTransId="{2B0BC02E-3DDB-48B0-84C6-437B631E1AFE}" sibTransId="{62860328-EF81-4F35-B376-E8697EF86970}"/>
    <dgm:cxn modelId="{A74CB243-2AA5-4B2A-A19B-3286B2253C19}" srcId="{FC760934-7560-40CB-B808-A166EDA8C06B}" destId="{EFB506CB-3B00-4101-A572-32C29C707763}" srcOrd="0" destOrd="0" parTransId="{92729667-912A-47A8-BB96-82864580D15F}" sibTransId="{57571915-F3AE-4FCE-8D50-AB60CFBA139C}"/>
    <dgm:cxn modelId="{C61C97C5-1A4D-4ABA-950B-0C5ED4EBD150}" srcId="{FC760934-7560-40CB-B808-A166EDA8C06B}" destId="{5A3A2F75-A59A-4F7A-AF8B-1E0B0D83A4E5}" srcOrd="3" destOrd="0" parTransId="{29E26937-635D-4AAC-BC32-D8F715C38060}" sibTransId="{487ADB1A-F617-4900-974D-80164FC7F793}"/>
    <dgm:cxn modelId="{CCB492E6-1641-45A2-B029-4E4A3C386FF0}" type="presOf" srcId="{487ADB1A-F617-4900-974D-80164FC7F793}" destId="{D70827D7-A1DD-4316-A460-8AE0F941683C}" srcOrd="0" destOrd="0" presId="urn:microsoft.com/office/officeart/2005/8/layout/cycle6"/>
    <dgm:cxn modelId="{49CB87BB-32EB-4BE7-9DE8-69B9A0DA8F04}" type="presOf" srcId="{EFB506CB-3B00-4101-A572-32C29C707763}" destId="{36886C06-B5EB-4F78-96C7-6CBAE09B0907}" srcOrd="0" destOrd="0" presId="urn:microsoft.com/office/officeart/2005/8/layout/cycle6"/>
    <dgm:cxn modelId="{CB5F094F-0617-43F4-99E6-A953EB772925}" type="presOf" srcId="{5A3A2F75-A59A-4F7A-AF8B-1E0B0D83A4E5}" destId="{D03969AB-C36B-4C45-94A6-E500B382AB38}" srcOrd="0" destOrd="0" presId="urn:microsoft.com/office/officeart/2005/8/layout/cycle6"/>
    <dgm:cxn modelId="{4579F541-32A8-4F64-8F74-BA2CDD2FCBE8}" type="presOf" srcId="{FC760934-7560-40CB-B808-A166EDA8C06B}" destId="{87F3DAB5-3AB8-4B1D-83D1-BEAA3FE411E5}" srcOrd="0" destOrd="0" presId="urn:microsoft.com/office/officeart/2005/8/layout/cycle6"/>
    <dgm:cxn modelId="{B8022EA4-C5B0-47BA-81AD-9EFEFF1EDCEA}" type="presOf" srcId="{9446E57F-9FDB-4F89-975E-EFC30EF03531}" destId="{AD29E463-7222-492B-9932-10D996B725AF}" srcOrd="0" destOrd="0" presId="urn:microsoft.com/office/officeart/2005/8/layout/cycle6"/>
    <dgm:cxn modelId="{52077FE2-B173-4016-ADA4-BA8291C66598}" srcId="{FC760934-7560-40CB-B808-A166EDA8C06B}" destId="{4FA5BC16-4B6F-4C75-8E81-E8F224454083}" srcOrd="1" destOrd="0" parTransId="{B2A8A25D-CBED-4EB8-A55A-16B47C4EFD5F}" sibTransId="{AFC8F44D-5DBE-40EF-9E29-CF8855209898}"/>
    <dgm:cxn modelId="{902ABBE9-1B92-4B57-A406-E6F60074FB6D}" type="presOf" srcId="{F45F0BDC-FBDA-4169-A52B-90EA238B1A45}" destId="{60BA968B-327C-4F6C-A61D-0235447EAC61}" srcOrd="0" destOrd="0" presId="urn:microsoft.com/office/officeart/2005/8/layout/cycle6"/>
    <dgm:cxn modelId="{BA518862-041D-405C-A8D5-4BC3B91B40BF}" srcId="{FC760934-7560-40CB-B808-A166EDA8C06B}" destId="{F45F0BDC-FBDA-4169-A52B-90EA238B1A45}" srcOrd="4" destOrd="0" parTransId="{ED0FBCDB-64F1-4B71-87A0-BDC636A1AE4B}" sibTransId="{9446E57F-9FDB-4F89-975E-EFC30EF03531}"/>
    <dgm:cxn modelId="{84207EFD-8DCA-494B-97DD-DFD05EDA89A3}" type="presParOf" srcId="{87F3DAB5-3AB8-4B1D-83D1-BEAA3FE411E5}" destId="{36886C06-B5EB-4F78-96C7-6CBAE09B0907}" srcOrd="0" destOrd="0" presId="urn:microsoft.com/office/officeart/2005/8/layout/cycle6"/>
    <dgm:cxn modelId="{591ACE65-4688-48E3-A084-4960ECB69CA0}" type="presParOf" srcId="{87F3DAB5-3AB8-4B1D-83D1-BEAA3FE411E5}" destId="{FDB2F2CB-B347-4CFF-8667-33A1F1D1D4BF}" srcOrd="1" destOrd="0" presId="urn:microsoft.com/office/officeart/2005/8/layout/cycle6"/>
    <dgm:cxn modelId="{FFC6F96C-B054-4907-90CA-3A390CC69D2F}" type="presParOf" srcId="{87F3DAB5-3AB8-4B1D-83D1-BEAA3FE411E5}" destId="{866F2C76-A204-40BA-BE45-DCDCB555DC0E}" srcOrd="2" destOrd="0" presId="urn:microsoft.com/office/officeart/2005/8/layout/cycle6"/>
    <dgm:cxn modelId="{A080B2CC-004D-4EC7-9EE3-2F8CF4DBA67E}" type="presParOf" srcId="{87F3DAB5-3AB8-4B1D-83D1-BEAA3FE411E5}" destId="{583B1C7F-D228-4500-A9A8-E21C255B3E7E}" srcOrd="3" destOrd="0" presId="urn:microsoft.com/office/officeart/2005/8/layout/cycle6"/>
    <dgm:cxn modelId="{56A9A6E6-9450-4FD1-BDC9-99FDF2F8B8E2}" type="presParOf" srcId="{87F3DAB5-3AB8-4B1D-83D1-BEAA3FE411E5}" destId="{00CE6CBF-A428-4A7A-BE91-DCAB7F68DB71}" srcOrd="4" destOrd="0" presId="urn:microsoft.com/office/officeart/2005/8/layout/cycle6"/>
    <dgm:cxn modelId="{77F8E088-55B2-4885-B133-5702E5FF959D}" type="presParOf" srcId="{87F3DAB5-3AB8-4B1D-83D1-BEAA3FE411E5}" destId="{66B05D71-F25E-4E30-BAF6-CCBC857BC06A}" srcOrd="5" destOrd="0" presId="urn:microsoft.com/office/officeart/2005/8/layout/cycle6"/>
    <dgm:cxn modelId="{9C8CAE8F-231D-4E2A-8779-445B6C3FCBF8}" type="presParOf" srcId="{87F3DAB5-3AB8-4B1D-83D1-BEAA3FE411E5}" destId="{A80F2D03-559D-40B6-A939-DE41BCE99BD0}" srcOrd="6" destOrd="0" presId="urn:microsoft.com/office/officeart/2005/8/layout/cycle6"/>
    <dgm:cxn modelId="{DCA93B94-10A4-48E5-BE17-0497FEA57139}" type="presParOf" srcId="{87F3DAB5-3AB8-4B1D-83D1-BEAA3FE411E5}" destId="{EFB06995-87FD-46D7-A01C-0C6BF21E98DD}" srcOrd="7" destOrd="0" presId="urn:microsoft.com/office/officeart/2005/8/layout/cycle6"/>
    <dgm:cxn modelId="{991FB965-E738-47D2-A8E8-C3AFD0BA6D66}" type="presParOf" srcId="{87F3DAB5-3AB8-4B1D-83D1-BEAA3FE411E5}" destId="{9A57DB4B-1B7A-435E-B899-5A55039A39BF}" srcOrd="8" destOrd="0" presId="urn:microsoft.com/office/officeart/2005/8/layout/cycle6"/>
    <dgm:cxn modelId="{55A3B35D-C67D-4A2D-A91C-3598F8DA9D8E}" type="presParOf" srcId="{87F3DAB5-3AB8-4B1D-83D1-BEAA3FE411E5}" destId="{D03969AB-C36B-4C45-94A6-E500B382AB38}" srcOrd="9" destOrd="0" presId="urn:microsoft.com/office/officeart/2005/8/layout/cycle6"/>
    <dgm:cxn modelId="{9D414B06-F6B1-4155-B509-CB2E3462B320}" type="presParOf" srcId="{87F3DAB5-3AB8-4B1D-83D1-BEAA3FE411E5}" destId="{19CACDCB-55A0-48F5-81EE-776C4619C52F}" srcOrd="10" destOrd="0" presId="urn:microsoft.com/office/officeart/2005/8/layout/cycle6"/>
    <dgm:cxn modelId="{44E2F131-BFB2-4198-A6B4-8755E09DCC5E}" type="presParOf" srcId="{87F3DAB5-3AB8-4B1D-83D1-BEAA3FE411E5}" destId="{D70827D7-A1DD-4316-A460-8AE0F941683C}" srcOrd="11" destOrd="0" presId="urn:microsoft.com/office/officeart/2005/8/layout/cycle6"/>
    <dgm:cxn modelId="{452D2834-F6BA-4ED8-8CB9-EBE436E79DC3}" type="presParOf" srcId="{87F3DAB5-3AB8-4B1D-83D1-BEAA3FE411E5}" destId="{60BA968B-327C-4F6C-A61D-0235447EAC61}" srcOrd="12" destOrd="0" presId="urn:microsoft.com/office/officeart/2005/8/layout/cycle6"/>
    <dgm:cxn modelId="{60159FA5-F2BE-4539-80C9-72608874DFEF}" type="presParOf" srcId="{87F3DAB5-3AB8-4B1D-83D1-BEAA3FE411E5}" destId="{DCA80E2D-F923-44F5-BA3E-1A12FCB06CA6}" srcOrd="13" destOrd="0" presId="urn:microsoft.com/office/officeart/2005/8/layout/cycle6"/>
    <dgm:cxn modelId="{A724FBA1-D10C-42B5-925C-8F8381368985}" type="presParOf" srcId="{87F3DAB5-3AB8-4B1D-83D1-BEAA3FE411E5}" destId="{AD29E463-7222-492B-9932-10D996B725AF}" srcOrd="14" destOrd="0" presId="urn:microsoft.com/office/officeart/2005/8/layout/cycle6"/>
    <dgm:cxn modelId="{FD9D2F08-FF47-4F4E-95DA-8B6AF4BA8B8C}" type="presParOf" srcId="{87F3DAB5-3AB8-4B1D-83D1-BEAA3FE411E5}" destId="{76F81087-7EE7-4BDC-B231-0811E4170FCB}" srcOrd="15" destOrd="0" presId="urn:microsoft.com/office/officeart/2005/8/layout/cycle6"/>
    <dgm:cxn modelId="{1CBCDD64-4F92-4ECA-BD35-0C341969F9A7}" type="presParOf" srcId="{87F3DAB5-3AB8-4B1D-83D1-BEAA3FE411E5}" destId="{6360FA75-B533-42CA-AC91-DC065D325428}" srcOrd="16" destOrd="0" presId="urn:microsoft.com/office/officeart/2005/8/layout/cycle6"/>
    <dgm:cxn modelId="{2F372D39-D0EC-4D1B-85E4-F34E0186A3EE}" type="presParOf" srcId="{87F3DAB5-3AB8-4B1D-83D1-BEAA3FE411E5}" destId="{BD86B26A-0532-4858-B884-DDDFE7F71588}"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86C06-B5EB-4F78-96C7-6CBAE09B0907}">
      <dsp:nvSpPr>
        <dsp:cNvPr id="0" name=""/>
        <dsp:cNvSpPr/>
      </dsp:nvSpPr>
      <dsp:spPr>
        <a:xfrm>
          <a:off x="3734730" y="535"/>
          <a:ext cx="1217339" cy="7912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AT" sz="1400" kern="1200" dirty="0"/>
            <a:t>Alter</a:t>
          </a:r>
        </a:p>
      </dsp:txBody>
      <dsp:txXfrm>
        <a:off x="3773357" y="39162"/>
        <a:ext cx="1140085" cy="714016"/>
      </dsp:txXfrm>
    </dsp:sp>
    <dsp:sp modelId="{866F2C76-A204-40BA-BE45-DCDCB555DC0E}">
      <dsp:nvSpPr>
        <dsp:cNvPr id="0" name=""/>
        <dsp:cNvSpPr/>
      </dsp:nvSpPr>
      <dsp:spPr>
        <a:xfrm>
          <a:off x="2476589" y="396170"/>
          <a:ext cx="3733620" cy="3733620"/>
        </a:xfrm>
        <a:custGeom>
          <a:avLst/>
          <a:gdLst/>
          <a:ahLst/>
          <a:cxnLst/>
          <a:rect l="0" t="0" r="0" b="0"/>
          <a:pathLst>
            <a:path>
              <a:moveTo>
                <a:pt x="2483287" y="104727"/>
              </a:moveTo>
              <a:arcTo wR="1866810" hR="1866810" stAng="17356965" swAng="150427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B1C7F-D228-4500-A9A8-E21C255B3E7E}">
      <dsp:nvSpPr>
        <dsp:cNvPr id="0" name=""/>
        <dsp:cNvSpPr/>
      </dsp:nvSpPr>
      <dsp:spPr>
        <a:xfrm>
          <a:off x="5351435" y="933940"/>
          <a:ext cx="1217339" cy="79127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AT" sz="1400" kern="1200" dirty="0"/>
            <a:t>Menschen mit Behinderung</a:t>
          </a:r>
        </a:p>
      </dsp:txBody>
      <dsp:txXfrm>
        <a:off x="5390062" y="972567"/>
        <a:ext cx="1140085" cy="714016"/>
      </dsp:txXfrm>
    </dsp:sp>
    <dsp:sp modelId="{66B05D71-F25E-4E30-BAF6-CCBC857BC06A}">
      <dsp:nvSpPr>
        <dsp:cNvPr id="0" name=""/>
        <dsp:cNvSpPr/>
      </dsp:nvSpPr>
      <dsp:spPr>
        <a:xfrm>
          <a:off x="2476589" y="396170"/>
          <a:ext cx="3733620" cy="3733620"/>
        </a:xfrm>
        <a:custGeom>
          <a:avLst/>
          <a:gdLst/>
          <a:ahLst/>
          <a:cxnLst/>
          <a:rect l="0" t="0" r="0" b="0"/>
          <a:pathLst>
            <a:path>
              <a:moveTo>
                <a:pt x="3657554" y="1339348"/>
              </a:moveTo>
              <a:arcTo wR="1866810" hR="1866810" stAng="20615264" swAng="196947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0F2D03-559D-40B6-A939-DE41BCE99BD0}">
      <dsp:nvSpPr>
        <dsp:cNvPr id="0" name=""/>
        <dsp:cNvSpPr/>
      </dsp:nvSpPr>
      <dsp:spPr>
        <a:xfrm>
          <a:off x="5351435" y="2800750"/>
          <a:ext cx="1217339" cy="7912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AT" sz="1400" kern="1200" dirty="0"/>
            <a:t>Geschlecht</a:t>
          </a:r>
        </a:p>
      </dsp:txBody>
      <dsp:txXfrm>
        <a:off x="5390062" y="2839377"/>
        <a:ext cx="1140085" cy="714016"/>
      </dsp:txXfrm>
    </dsp:sp>
    <dsp:sp modelId="{9A57DB4B-1B7A-435E-B899-5A55039A39BF}">
      <dsp:nvSpPr>
        <dsp:cNvPr id="0" name=""/>
        <dsp:cNvSpPr/>
      </dsp:nvSpPr>
      <dsp:spPr>
        <a:xfrm>
          <a:off x="2476589" y="396170"/>
          <a:ext cx="3733620" cy="3733620"/>
        </a:xfrm>
        <a:custGeom>
          <a:avLst/>
          <a:gdLst/>
          <a:ahLst/>
          <a:cxnLst/>
          <a:rect l="0" t="0" r="0" b="0"/>
          <a:pathLst>
            <a:path>
              <a:moveTo>
                <a:pt x="3171879" y="3201642"/>
              </a:moveTo>
              <a:arcTo wR="1866810" hR="1866810" stAng="2738756" swAng="1504279"/>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03969AB-C36B-4C45-94A6-E500B382AB38}">
      <dsp:nvSpPr>
        <dsp:cNvPr id="0" name=""/>
        <dsp:cNvSpPr/>
      </dsp:nvSpPr>
      <dsp:spPr>
        <a:xfrm>
          <a:off x="3734730" y="3734156"/>
          <a:ext cx="1217339" cy="79127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AT" sz="1400" kern="1200" dirty="0"/>
            <a:t>Sexuelle Orientierung</a:t>
          </a:r>
        </a:p>
      </dsp:txBody>
      <dsp:txXfrm>
        <a:off x="3773357" y="3772783"/>
        <a:ext cx="1140085" cy="714016"/>
      </dsp:txXfrm>
    </dsp:sp>
    <dsp:sp modelId="{D70827D7-A1DD-4316-A460-8AE0F941683C}">
      <dsp:nvSpPr>
        <dsp:cNvPr id="0" name=""/>
        <dsp:cNvSpPr/>
      </dsp:nvSpPr>
      <dsp:spPr>
        <a:xfrm>
          <a:off x="2476589" y="396170"/>
          <a:ext cx="3733620" cy="3733620"/>
        </a:xfrm>
        <a:custGeom>
          <a:avLst/>
          <a:gdLst/>
          <a:ahLst/>
          <a:cxnLst/>
          <a:rect l="0" t="0" r="0" b="0"/>
          <a:pathLst>
            <a:path>
              <a:moveTo>
                <a:pt x="1250333" y="3628893"/>
              </a:moveTo>
              <a:arcTo wR="1866810" hR="1866810" stAng="6556965" swAng="1504279"/>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BA968B-327C-4F6C-A61D-0235447EAC61}">
      <dsp:nvSpPr>
        <dsp:cNvPr id="0" name=""/>
        <dsp:cNvSpPr/>
      </dsp:nvSpPr>
      <dsp:spPr>
        <a:xfrm>
          <a:off x="2118024" y="2800750"/>
          <a:ext cx="1217339" cy="7912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AT" sz="1400" kern="1200" dirty="0"/>
            <a:t>Ethnie</a:t>
          </a:r>
        </a:p>
      </dsp:txBody>
      <dsp:txXfrm>
        <a:off x="2156651" y="2839377"/>
        <a:ext cx="1140085" cy="714016"/>
      </dsp:txXfrm>
    </dsp:sp>
    <dsp:sp modelId="{AD29E463-7222-492B-9932-10D996B725AF}">
      <dsp:nvSpPr>
        <dsp:cNvPr id="0" name=""/>
        <dsp:cNvSpPr/>
      </dsp:nvSpPr>
      <dsp:spPr>
        <a:xfrm>
          <a:off x="2476589" y="396170"/>
          <a:ext cx="3733620" cy="3733620"/>
        </a:xfrm>
        <a:custGeom>
          <a:avLst/>
          <a:gdLst/>
          <a:ahLst/>
          <a:cxnLst/>
          <a:rect l="0" t="0" r="0" b="0"/>
          <a:pathLst>
            <a:path>
              <a:moveTo>
                <a:pt x="76066" y="2394271"/>
              </a:moveTo>
              <a:arcTo wR="1866810" hR="1866810" stAng="9815264" swAng="1969472"/>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F81087-7EE7-4BDC-B231-0811E4170FCB}">
      <dsp:nvSpPr>
        <dsp:cNvPr id="0" name=""/>
        <dsp:cNvSpPr/>
      </dsp:nvSpPr>
      <dsp:spPr>
        <a:xfrm>
          <a:off x="2118024" y="933940"/>
          <a:ext cx="1217339" cy="7912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AT" sz="1400" kern="1200" dirty="0"/>
            <a:t>Religion</a:t>
          </a:r>
        </a:p>
      </dsp:txBody>
      <dsp:txXfrm>
        <a:off x="2156651" y="972567"/>
        <a:ext cx="1140085" cy="714016"/>
      </dsp:txXfrm>
    </dsp:sp>
    <dsp:sp modelId="{BD86B26A-0532-4858-B884-DDDFE7F71588}">
      <dsp:nvSpPr>
        <dsp:cNvPr id="0" name=""/>
        <dsp:cNvSpPr/>
      </dsp:nvSpPr>
      <dsp:spPr>
        <a:xfrm>
          <a:off x="2476589" y="396170"/>
          <a:ext cx="3733620" cy="3733620"/>
        </a:xfrm>
        <a:custGeom>
          <a:avLst/>
          <a:gdLst/>
          <a:ahLst/>
          <a:cxnLst/>
          <a:rect l="0" t="0" r="0" b="0"/>
          <a:pathLst>
            <a:path>
              <a:moveTo>
                <a:pt x="561741" y="531978"/>
              </a:moveTo>
              <a:arcTo wR="1866810" hR="1866810" stAng="13538756" swAng="150427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C0CE03-2F41-4A6B-9AC9-E62B7D9DFD83}" type="datetimeFigureOut">
              <a:rPr lang="de-AT" smtClean="0"/>
              <a:pPr/>
              <a:t>05.06.2016</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459EA6-EF7F-45AD-A013-F6A1746F1157}" type="slidenum">
              <a:rPr lang="de-AT" smtClean="0"/>
              <a:pPr/>
              <a:t>‹Nr.›</a:t>
            </a:fld>
            <a:endParaRPr lang="de-AT"/>
          </a:p>
        </p:txBody>
      </p:sp>
    </p:spTree>
    <p:extLst>
      <p:ext uri="{BB962C8B-B14F-4D97-AF65-F5344CB8AC3E}">
        <p14:creationId xmlns:p14="http://schemas.microsoft.com/office/powerpoint/2010/main" val="2679954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2E078-09B0-45DA-B9BC-369DE72D4E65}" type="datetimeFigureOut">
              <a:rPr lang="de-AT" smtClean="0"/>
              <a:t>05.06.2016</a:t>
            </a:fld>
            <a:endParaRPr lang="de-AT"/>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00A9B-B2D2-4B9E-9CB4-4DBC0B75FEA1}" type="slidenum">
              <a:rPr lang="de-AT" smtClean="0"/>
              <a:t>‹Nr.›</a:t>
            </a:fld>
            <a:endParaRPr lang="de-AT"/>
          </a:p>
        </p:txBody>
      </p:sp>
    </p:spTree>
    <p:extLst>
      <p:ext uri="{BB962C8B-B14F-4D97-AF65-F5344CB8AC3E}">
        <p14:creationId xmlns:p14="http://schemas.microsoft.com/office/powerpoint/2010/main" val="247096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693494D8-9F50-4685-8386-9E64DB5ED249}" type="datetimeFigureOut">
              <a:rPr lang="de-AT" smtClean="0"/>
              <a:pPr/>
              <a:t>05.06.2016</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FA5A0116-7C30-4DCE-ABD6-FAD2145993BE}" type="slidenum">
              <a:rPr lang="de-AT" smtClean="0"/>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693494D8-9F50-4685-8386-9E64DB5ED249}" type="datetimeFigureOut">
              <a:rPr lang="de-AT" smtClean="0"/>
              <a:pPr/>
              <a:t>05.06.2016</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FA5A0116-7C30-4DCE-ABD6-FAD2145993BE}" type="slidenum">
              <a:rPr lang="de-AT" smtClean="0"/>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693494D8-9F50-4685-8386-9E64DB5ED249}" type="datetimeFigureOut">
              <a:rPr lang="de-AT" smtClean="0"/>
              <a:pPr/>
              <a:t>05.06.2016</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FA5A0116-7C30-4DCE-ABD6-FAD2145993BE}" type="slidenum">
              <a:rPr lang="de-AT" smtClean="0"/>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693494D8-9F50-4685-8386-9E64DB5ED249}" type="datetimeFigureOut">
              <a:rPr lang="de-AT" smtClean="0"/>
              <a:pPr/>
              <a:t>05.06.2016</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FA5A0116-7C30-4DCE-ABD6-FAD2145993BE}" type="slidenum">
              <a:rPr lang="de-AT" smtClean="0"/>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693494D8-9F50-4685-8386-9E64DB5ED249}" type="datetimeFigureOut">
              <a:rPr lang="de-AT" smtClean="0"/>
              <a:pPr/>
              <a:t>05.06.2016</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FA5A0116-7C30-4DCE-ABD6-FAD2145993BE}" type="slidenum">
              <a:rPr lang="de-AT" smtClean="0"/>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693494D8-9F50-4685-8386-9E64DB5ED249}" type="datetimeFigureOut">
              <a:rPr lang="de-AT" smtClean="0"/>
              <a:pPr/>
              <a:t>05.06.2016</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FA5A0116-7C30-4DCE-ABD6-FAD2145993BE}" type="slidenum">
              <a:rPr lang="de-AT" smtClean="0"/>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693494D8-9F50-4685-8386-9E64DB5ED249}" type="datetimeFigureOut">
              <a:rPr lang="de-AT" smtClean="0"/>
              <a:pPr/>
              <a:t>05.06.2016</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FA5A0116-7C30-4DCE-ABD6-FAD2145993BE}" type="slidenum">
              <a:rPr lang="de-AT" smtClean="0"/>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693494D8-9F50-4685-8386-9E64DB5ED249}" type="datetimeFigureOut">
              <a:rPr lang="de-AT" smtClean="0"/>
              <a:pPr/>
              <a:t>05.06.2016</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FA5A0116-7C30-4DCE-ABD6-FAD2145993BE}" type="slidenum">
              <a:rPr lang="de-AT" smtClean="0"/>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93494D8-9F50-4685-8386-9E64DB5ED249}" type="datetimeFigureOut">
              <a:rPr lang="de-AT" smtClean="0"/>
              <a:pPr/>
              <a:t>05.06.2016</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FA5A0116-7C30-4DCE-ABD6-FAD2145993BE}" type="slidenum">
              <a:rPr lang="de-AT" smtClean="0"/>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693494D8-9F50-4685-8386-9E64DB5ED249}" type="datetimeFigureOut">
              <a:rPr lang="de-AT" smtClean="0"/>
              <a:pPr/>
              <a:t>05.06.2016</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FA5A0116-7C30-4DCE-ABD6-FAD2145993BE}" type="slidenum">
              <a:rPr lang="de-AT" smtClean="0"/>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693494D8-9F50-4685-8386-9E64DB5ED249}" type="datetimeFigureOut">
              <a:rPr lang="de-AT" smtClean="0"/>
              <a:pPr/>
              <a:t>05.06.2016</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FA5A0116-7C30-4DCE-ABD6-FAD2145993BE}" type="slidenum">
              <a:rPr lang="de-AT" smtClean="0"/>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494D8-9F50-4685-8386-9E64DB5ED249}" type="datetimeFigureOut">
              <a:rPr lang="de-AT" smtClean="0"/>
              <a:pPr/>
              <a:t>05.06.2016</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A0116-7C30-4DCE-ABD6-FAD2145993BE}" type="slidenum">
              <a:rPr lang="de-AT" smtClean="0"/>
              <a:pPr/>
              <a:t>‹Nr.›</a:t>
            </a:fld>
            <a:endParaRPr lang="de-A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youtube.com/watch?v=FWd0XTfMAA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vimeo.com/116984915" TargetMode="External"/><Relationship Id="rId2" Type="http://schemas.openxmlformats.org/officeDocument/2006/relationships/hyperlink" Target="https://vimeo.com/12132954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bzib.at/download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ph-ooe.at/fileadmin/Daten_PHOOE/Inklusive_Paedagogik_neu/BIZB/Nationaler_Aktionsplan_Behinderung_BMASK-IV-A-1_2012-07-19.pdf" TargetMode="External"/><Relationship Id="rId2" Type="http://schemas.openxmlformats.org/officeDocument/2006/relationships/hyperlink" Target="http://www.ph-ooe.at/fileadmin/Daten_PHOOE/Inklusive_Paedagogik_neu/BIZB/UN_Behindertenkonvention_74_9_1__Staatenbericht_CRPD__5-Okt-2010_.pdf" TargetMode="External"/><Relationship Id="rId1" Type="http://schemas.openxmlformats.org/officeDocument/2006/relationships/slideLayout" Target="../slideLayouts/slideLayout2.xml"/><Relationship Id="rId6" Type="http://schemas.openxmlformats.org/officeDocument/2006/relationships/hyperlink" Target="http://www.ph-ooe.at/fileadmin/Daten_PHOOE/Inklusive_Paedagogik_neu/BIZB/Richtlinie_zur_Entwicklung_von_Inklusiven_Modellregionen_1_9_2015.pdf" TargetMode="External"/><Relationship Id="rId5" Type="http://schemas.openxmlformats.org/officeDocument/2006/relationships/hyperlink" Target="http://www.ph-ooe.at/fileadmin/Daten_PHOOE/Inklusive_Paedagogik_neu/BIZB/Erl__I__Kopie_.pdf" TargetMode="External"/><Relationship Id="rId4" Type="http://schemas.openxmlformats.org/officeDocument/2006/relationships/hyperlink" Target="http://www.ph-ooe.at/fileadmin/Daten_PHOOE/Inklusive_Paedagogik_neu/BIZB/Enquete_-_Zusammenfassung.pdf"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tvthek.orf.at/program/Archiv/7648449/Recht-auf-Bildung-Evangelische-Schule-erprobt-inklusive-Oberstufe/7989987/Recht-auf-Bildung-Evangelische-Schule-erprobt-inklusive-Oberstufe/7989988"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chulentwicklung.at/joomla/images/stories/inklusion/qikcheck_1.pdf" TargetMode="External"/><Relationship Id="rId2" Type="http://schemas.openxmlformats.org/officeDocument/2006/relationships/hyperlink" Target="http://schulentwicklu/" TargetMode="External"/><Relationship Id="rId1" Type="http://schemas.openxmlformats.org/officeDocument/2006/relationships/slideLayout" Target="../slideLayouts/slideLayout2.xml"/><Relationship Id="rId4" Type="http://schemas.openxmlformats.org/officeDocument/2006/relationships/hyperlink" Target="http://www.schulevaluation-ag.ch/downloads_oeffentlicher_bereich.cf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052513"/>
            <a:ext cx="3502025" cy="3600450"/>
          </a:xfrm>
        </p:spPr>
      </p:pic>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60350"/>
            <a:ext cx="3744912"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7"/>
          <p:cNvSpPr txBox="1">
            <a:spLocks noChangeArrowheads="1"/>
          </p:cNvSpPr>
          <p:nvPr/>
        </p:nvSpPr>
        <p:spPr bwMode="auto">
          <a:xfrm>
            <a:off x="4356100" y="2565400"/>
            <a:ext cx="42481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de-DE" altLang="de-DE" sz="1800">
                <a:solidFill>
                  <a:schemeClr val="tx1"/>
                </a:solidFill>
                <a:latin typeface="Arial Rounded MT Bold" panose="020F0704030504030204" pitchFamily="34" charset="0"/>
              </a:rPr>
              <a:t>Signmark was born deaf into a world where music is for the hearing. He pursued his childhood dream and became the first deaf in the world to get a record deal. </a:t>
            </a:r>
          </a:p>
          <a:p>
            <a:pPr eaLnBrk="1" hangingPunct="1">
              <a:spcBef>
                <a:spcPct val="0"/>
              </a:spcBef>
              <a:buClrTx/>
              <a:buSzTx/>
              <a:buFontTx/>
              <a:buNone/>
            </a:pPr>
            <a:r>
              <a:rPr lang="de-DE" altLang="de-DE" sz="1800">
                <a:solidFill>
                  <a:schemeClr val="tx1"/>
                </a:solidFill>
                <a:latin typeface="Arial Rounded MT Bold" panose="020F0704030504030204" pitchFamily="34" charset="0"/>
              </a:rPr>
              <a:t> </a:t>
            </a:r>
          </a:p>
          <a:p>
            <a:pPr eaLnBrk="1" hangingPunct="1">
              <a:spcBef>
                <a:spcPct val="0"/>
              </a:spcBef>
              <a:buClrTx/>
              <a:buSzTx/>
              <a:buFontTx/>
              <a:buNone/>
            </a:pPr>
            <a:r>
              <a:rPr lang="de-DE" altLang="de-DE" sz="1800">
                <a:solidFill>
                  <a:schemeClr val="tx1"/>
                </a:solidFill>
                <a:latin typeface="Arial Rounded MT Bold" panose="020F0704030504030204" pitchFamily="34" charset="0"/>
              </a:rPr>
              <a:t>Signmark (a.k.a. Marko Vuoriheimo) started spreading his message over strong beats where hard, low frequencies and bass are playing a crucial part in his performance. These elements help him adapt to the rhythm as he proves; music is more than what you can hear!</a:t>
            </a:r>
          </a:p>
        </p:txBody>
      </p:sp>
      <p:sp>
        <p:nvSpPr>
          <p:cNvPr id="12293" name="Text Box 8"/>
          <p:cNvSpPr txBox="1">
            <a:spLocks noChangeArrowheads="1"/>
          </p:cNvSpPr>
          <p:nvPr/>
        </p:nvSpPr>
        <p:spPr bwMode="auto">
          <a:xfrm>
            <a:off x="755650" y="5157788"/>
            <a:ext cx="2736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50000"/>
              </a:spcBef>
              <a:buClrTx/>
              <a:buSzTx/>
              <a:buFontTx/>
              <a:buNone/>
            </a:pPr>
            <a:r>
              <a:rPr lang="de-DE" altLang="de-DE" sz="1800" dirty="0">
                <a:solidFill>
                  <a:schemeClr val="tx1"/>
                </a:solidFill>
                <a:latin typeface="Arial Rounded MT Bold" panose="020F0704030504030204" pitchFamily="34" charset="0"/>
                <a:hlinkClick r:id="rId4"/>
              </a:rPr>
              <a:t>http://www.youtube.com/watch?v=FWd0XTfMAAk</a:t>
            </a:r>
            <a:endParaRPr lang="de-DE" altLang="de-DE" sz="18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695082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solidFill>
                  <a:srgbClr val="C00000"/>
                </a:solidFill>
                <a:latin typeface="Arial Rounded MT Bold" panose="020F0704030504030204" pitchFamily="34" charset="0"/>
              </a:rPr>
              <a:t>Schulische Inklusion</a:t>
            </a:r>
          </a:p>
        </p:txBody>
      </p:sp>
      <p:pic>
        <p:nvPicPr>
          <p:cNvPr id="199682" name="Picture 2"/>
          <p:cNvPicPr>
            <a:picLocks noGrp="1" noChangeAspect="1" noChangeArrowheads="1"/>
          </p:cNvPicPr>
          <p:nvPr>
            <p:ph idx="1"/>
          </p:nvPr>
        </p:nvPicPr>
        <p:blipFill>
          <a:blip r:embed="rId2" cstate="print"/>
          <a:stretch>
            <a:fillRect/>
          </a:stretch>
        </p:blipFill>
        <p:spPr>
          <a:xfrm>
            <a:off x="1464797" y="1600200"/>
            <a:ext cx="6214405" cy="4525963"/>
          </a:xfrm>
          <a:noFill/>
        </p:spPr>
      </p:pic>
      <p:sp>
        <p:nvSpPr>
          <p:cNvPr id="4" name="Textfeld 3"/>
          <p:cNvSpPr txBox="1"/>
          <p:nvPr/>
        </p:nvSpPr>
        <p:spPr>
          <a:xfrm>
            <a:off x="457200" y="6289253"/>
            <a:ext cx="8229600" cy="646331"/>
          </a:xfrm>
          <a:prstGeom prst="rect">
            <a:avLst/>
          </a:prstGeom>
          <a:noFill/>
        </p:spPr>
        <p:txBody>
          <a:bodyPr wrap="square" rtlCol="0">
            <a:spAutoFit/>
          </a:bodyPr>
          <a:lstStyle/>
          <a:p>
            <a:r>
              <a:rPr lang="de-AT"/>
              <a:t>Sliwka, A: (2012). Diversitätals Chance und als Ressource für die Gestaltung wirksamer Lernprozesse.</a:t>
            </a:r>
            <a:endParaRPr lang="de-A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3045"/>
            <a:ext cx="8229600" cy="1143000"/>
          </a:xfrm>
        </p:spPr>
        <p:txBody>
          <a:bodyPr/>
          <a:lstStyle/>
          <a:p>
            <a:r>
              <a:rPr lang="de-AT" dirty="0">
                <a:solidFill>
                  <a:srgbClr val="C00000"/>
                </a:solidFill>
                <a:latin typeface="Arial Rounded MT Bold" panose="020F0704030504030204" pitchFamily="34" charset="0"/>
              </a:rPr>
              <a:t>Wie wird Vielfalt gesehen?</a:t>
            </a:r>
          </a:p>
        </p:txBody>
      </p:sp>
      <p:sp>
        <p:nvSpPr>
          <p:cNvPr id="5" name="Inhaltsplatzhalter 4"/>
          <p:cNvSpPr>
            <a:spLocks noGrp="1"/>
          </p:cNvSpPr>
          <p:nvPr>
            <p:ph sz="half" idx="1"/>
          </p:nvPr>
        </p:nvSpPr>
        <p:spPr/>
        <p:txBody>
          <a:bodyPr/>
          <a:lstStyle/>
          <a:p>
            <a:pPr marL="0" indent="0" algn="ctr">
              <a:buNone/>
            </a:pPr>
            <a:r>
              <a:rPr lang="de-AT" sz="6600" dirty="0">
                <a:solidFill>
                  <a:srgbClr val="00B050"/>
                </a:solidFill>
              </a:rPr>
              <a:t>Vielfalt</a:t>
            </a:r>
          </a:p>
          <a:p>
            <a:pPr marL="0" indent="0" algn="ctr">
              <a:buNone/>
            </a:pPr>
            <a:r>
              <a:rPr lang="de-AT" sz="6600" dirty="0">
                <a:solidFill>
                  <a:srgbClr val="00B050"/>
                </a:solidFill>
              </a:rPr>
              <a:t>macht</a:t>
            </a:r>
          </a:p>
          <a:p>
            <a:pPr marL="0" indent="0" algn="ctr">
              <a:buNone/>
            </a:pPr>
            <a:r>
              <a:rPr lang="de-AT" sz="6600" dirty="0">
                <a:solidFill>
                  <a:srgbClr val="00B050"/>
                </a:solidFill>
              </a:rPr>
              <a:t>Probleme</a:t>
            </a:r>
          </a:p>
        </p:txBody>
      </p:sp>
      <p:sp>
        <p:nvSpPr>
          <p:cNvPr id="6" name="Inhaltsplatzhalter 5"/>
          <p:cNvSpPr>
            <a:spLocks noGrp="1"/>
          </p:cNvSpPr>
          <p:nvPr>
            <p:ph sz="half" idx="2"/>
          </p:nvPr>
        </p:nvSpPr>
        <p:spPr/>
        <p:txBody>
          <a:bodyPr/>
          <a:lstStyle/>
          <a:p>
            <a:pPr marL="0" lvl="0" indent="0" algn="ctr">
              <a:buNone/>
            </a:pPr>
            <a:r>
              <a:rPr lang="de-AT" sz="6600" dirty="0">
                <a:solidFill>
                  <a:srgbClr val="0070C0"/>
                </a:solidFill>
              </a:rPr>
              <a:t>Vielfalt</a:t>
            </a:r>
          </a:p>
          <a:p>
            <a:pPr marL="0" lvl="0" indent="0" algn="ctr">
              <a:buNone/>
            </a:pPr>
            <a:r>
              <a:rPr lang="de-AT" sz="6600" dirty="0">
                <a:solidFill>
                  <a:srgbClr val="0070C0"/>
                </a:solidFill>
              </a:rPr>
              <a:t>macht</a:t>
            </a:r>
          </a:p>
          <a:p>
            <a:pPr marL="0" lvl="0" indent="0" algn="ctr">
              <a:buNone/>
            </a:pPr>
            <a:r>
              <a:rPr lang="de-AT" sz="6600" dirty="0">
                <a:solidFill>
                  <a:srgbClr val="0070C0"/>
                </a:solidFill>
              </a:rPr>
              <a:t>stark</a:t>
            </a:r>
          </a:p>
          <a:p>
            <a:endParaRPr lang="de-AT" dirty="0"/>
          </a:p>
        </p:txBody>
      </p:sp>
      <p:sp>
        <p:nvSpPr>
          <p:cNvPr id="4" name="Fußzeilenplatzhalter 3"/>
          <p:cNvSpPr>
            <a:spLocks noGrp="1"/>
          </p:cNvSpPr>
          <p:nvPr>
            <p:ph type="ftr" sz="quarter" idx="11"/>
          </p:nvPr>
        </p:nvSpPr>
        <p:spPr/>
        <p:txBody>
          <a:bodyPr/>
          <a:lstStyle/>
          <a:p>
            <a:r>
              <a:rPr lang="de-AT"/>
              <a:t>Lehrgang PSIS</a:t>
            </a:r>
            <a:endParaRPr lang="de-AT" dirty="0"/>
          </a:p>
        </p:txBody>
      </p:sp>
    </p:spTree>
    <p:extLst>
      <p:ext uri="{BB962C8B-B14F-4D97-AF65-F5344CB8AC3E}">
        <p14:creationId xmlns:p14="http://schemas.microsoft.com/office/powerpoint/2010/main" val="31821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t>Inklusion als Vision</a:t>
            </a:r>
            <a:endParaRPr lang="de-AT" dirty="0"/>
          </a:p>
        </p:txBody>
      </p:sp>
      <p:sp>
        <p:nvSpPr>
          <p:cNvPr id="3" name="Inhaltsplatzhalter 2"/>
          <p:cNvSpPr>
            <a:spLocks noGrp="1"/>
          </p:cNvSpPr>
          <p:nvPr>
            <p:ph idx="1"/>
          </p:nvPr>
        </p:nvSpPr>
        <p:spPr/>
        <p:txBody>
          <a:bodyPr>
            <a:normAutofit/>
          </a:bodyPr>
          <a:lstStyle/>
          <a:p>
            <a:pPr marL="0" indent="0">
              <a:buNone/>
            </a:pPr>
            <a:r>
              <a:rPr lang="de-AT" dirty="0"/>
              <a:t>„Inklusion ist eine Vision, </a:t>
            </a:r>
            <a:r>
              <a:rPr lang="de-AT" b="1" dirty="0"/>
              <a:t>der Nordstern, der uns den Weg vorzeigt</a:t>
            </a:r>
            <a:r>
              <a:rPr lang="de-AT" dirty="0"/>
              <a:t>, ein nie endender Prozess der zunehmenden Teilhabe aller Beteiligten, der Kinder, Jugendlichen und Erwachsenen und kann nur gelingen, wenn wir in unserem Handeln von grundlegenden Werten der </a:t>
            </a:r>
            <a:r>
              <a:rPr lang="de-AT" b="1" dirty="0"/>
              <a:t>Wertschätzung</a:t>
            </a:r>
            <a:r>
              <a:rPr lang="de-AT" dirty="0"/>
              <a:t>, der </a:t>
            </a:r>
            <a:r>
              <a:rPr lang="de-AT" b="1" dirty="0"/>
              <a:t>Gleichwertigkeit</a:t>
            </a:r>
            <a:r>
              <a:rPr lang="de-AT" dirty="0"/>
              <a:t>, des </a:t>
            </a:r>
            <a:r>
              <a:rPr lang="de-AT" b="1" dirty="0"/>
              <a:t>Respekts für die Vielfalt</a:t>
            </a:r>
            <a:r>
              <a:rPr lang="de-AT" dirty="0"/>
              <a:t>geleitet werden.“ (Booth, 2010)</a:t>
            </a:r>
          </a:p>
          <a:p>
            <a:endParaRPr lang="de-AT" dirty="0"/>
          </a:p>
        </p:txBody>
      </p:sp>
      <p:sp>
        <p:nvSpPr>
          <p:cNvPr id="4" name="Textfeld 3"/>
          <p:cNvSpPr txBox="1"/>
          <p:nvPr/>
        </p:nvSpPr>
        <p:spPr>
          <a:xfrm>
            <a:off x="323528" y="6093296"/>
            <a:ext cx="8568952" cy="523220"/>
          </a:xfrm>
          <a:prstGeom prst="rect">
            <a:avLst/>
          </a:prstGeom>
          <a:noFill/>
        </p:spPr>
        <p:txBody>
          <a:bodyPr wrap="square" rtlCol="0">
            <a:spAutoFit/>
          </a:bodyPr>
          <a:lstStyle/>
          <a:p>
            <a:r>
              <a:rPr lang="de-AT" sz="1400" dirty="0"/>
              <a:t>Booth, T. (2010). Wie sollen wir zusammenleben? Inklusion als wertbezogener Rahmen für pädagogische Praxisentwicklung. http://www.bildungsserver.de/db/mlesen.html?Id=51902[abgerufen am 20.05.2016]</a:t>
            </a:r>
          </a:p>
        </p:txBody>
      </p:sp>
    </p:spTree>
    <p:extLst>
      <p:ext uri="{BB962C8B-B14F-4D97-AF65-F5344CB8AC3E}">
        <p14:creationId xmlns:p14="http://schemas.microsoft.com/office/powerpoint/2010/main" val="2001668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971600" y="1347932"/>
            <a:ext cx="6420873" cy="4737600"/>
          </a:xfrm>
          <a:prstGeom prst="rect">
            <a:avLst/>
          </a:prstGeom>
          <a:noFill/>
          <a:ln w="9525">
            <a:noFill/>
            <a:miter lim="800000"/>
            <a:headEnd/>
            <a:tailEnd/>
          </a:ln>
        </p:spPr>
      </p:pic>
      <p:sp>
        <p:nvSpPr>
          <p:cNvPr id="2" name="Fußzeilenplatzhalter 1"/>
          <p:cNvSpPr>
            <a:spLocks noGrp="1"/>
          </p:cNvSpPr>
          <p:nvPr>
            <p:ph type="ftr" sz="quarter" idx="11"/>
          </p:nvPr>
        </p:nvSpPr>
        <p:spPr/>
        <p:txBody>
          <a:bodyPr/>
          <a:lstStyle/>
          <a:p>
            <a:r>
              <a:rPr lang="de-AT"/>
              <a:t>Lehrgang PSIS</a:t>
            </a:r>
          </a:p>
        </p:txBody>
      </p:sp>
    </p:spTree>
    <p:extLst>
      <p:ext uri="{BB962C8B-B14F-4D97-AF65-F5344CB8AC3E}">
        <p14:creationId xmlns:p14="http://schemas.microsoft.com/office/powerpoint/2010/main" val="99659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87829" y="797152"/>
            <a:ext cx="8229600" cy="1143000"/>
          </a:xfrm>
        </p:spPr>
        <p:txBody>
          <a:bodyPr/>
          <a:lstStyle/>
          <a:p>
            <a:pPr marL="54864" eaLnBrk="1" fontAlgn="auto" hangingPunct="1">
              <a:spcAft>
                <a:spcPts val="0"/>
              </a:spcAft>
              <a:defRPr/>
            </a:pPr>
            <a:r>
              <a:rPr lang="de-AT" dirty="0">
                <a:solidFill>
                  <a:srgbClr val="C00000"/>
                </a:solidFill>
                <a:latin typeface="Arial Rounded MT Bold" panose="020F0704030504030204" pitchFamily="34" charset="0"/>
              </a:rPr>
              <a:t>Inklusion einfach erklärt</a:t>
            </a:r>
            <a:endParaRPr lang="de-DE" dirty="0">
              <a:solidFill>
                <a:srgbClr val="C00000"/>
              </a:solidFill>
              <a:latin typeface="Arial Rounded MT Bold" panose="020F0704030504030204" pitchFamily="34" charset="0"/>
            </a:endParaRPr>
          </a:p>
        </p:txBody>
      </p:sp>
      <p:sp>
        <p:nvSpPr>
          <p:cNvPr id="37891" name="Rectangle 3"/>
          <p:cNvSpPr>
            <a:spLocks noGrp="1" noChangeArrowheads="1"/>
          </p:cNvSpPr>
          <p:nvPr>
            <p:ph idx="1"/>
          </p:nvPr>
        </p:nvSpPr>
        <p:spPr>
          <a:xfrm>
            <a:off x="457200" y="2205038"/>
            <a:ext cx="8229600" cy="3921125"/>
          </a:xfrm>
        </p:spPr>
        <p:txBody>
          <a:bodyPr/>
          <a:lstStyle/>
          <a:p>
            <a:r>
              <a:rPr lang="de-DE" dirty="0"/>
              <a:t>http://www.montag-stiftungen.de/jugend-und-gesellschaft/projekte-jugend-gesellschaft/projektbereich-inklusion/inklusion-vor-ort2/film-inklusion/zielseite.html</a:t>
            </a:r>
          </a:p>
        </p:txBody>
      </p:sp>
      <p:sp>
        <p:nvSpPr>
          <p:cNvPr id="2" name="Fußzeilenplatzhalter 1"/>
          <p:cNvSpPr>
            <a:spLocks noGrp="1"/>
          </p:cNvSpPr>
          <p:nvPr>
            <p:ph type="ftr" sz="quarter" idx="11"/>
          </p:nvPr>
        </p:nvSpPr>
        <p:spPr/>
        <p:txBody>
          <a:bodyPr/>
          <a:lstStyle/>
          <a:p>
            <a:r>
              <a:rPr lang="de-AT"/>
              <a:t>Lehrgang PSIS</a:t>
            </a:r>
            <a:endParaRPr lang="de-AT" dirty="0"/>
          </a:p>
        </p:txBody>
      </p:sp>
    </p:spTree>
    <p:extLst>
      <p:ext uri="{BB962C8B-B14F-4D97-AF65-F5344CB8AC3E}">
        <p14:creationId xmlns:p14="http://schemas.microsoft.com/office/powerpoint/2010/main" val="730130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idx="1"/>
          </p:nvPr>
        </p:nvSpPr>
        <p:spPr>
          <a:xfrm>
            <a:off x="395288" y="1052513"/>
            <a:ext cx="4464050" cy="4608512"/>
          </a:xfrm>
        </p:spPr>
        <p:txBody>
          <a:bodyPr/>
          <a:lstStyle/>
          <a:p>
            <a:pPr eaLnBrk="1" hangingPunct="1">
              <a:lnSpc>
                <a:spcPct val="90000"/>
              </a:lnSpc>
              <a:buFontTx/>
              <a:buNone/>
            </a:pPr>
            <a:r>
              <a:rPr lang="de-AT" altLang="de-DE" sz="3600" dirty="0"/>
              <a:t>Inklusion geht es darum,</a:t>
            </a:r>
            <a:r>
              <a:rPr lang="de-AT" altLang="de-DE" sz="3600" dirty="0">
                <a:solidFill>
                  <a:schemeClr val="hlink"/>
                </a:solidFill>
              </a:rPr>
              <a:t> alle </a:t>
            </a:r>
            <a:r>
              <a:rPr lang="de-AT" altLang="de-DE" sz="3600" dirty="0"/>
              <a:t>Barrieren in Bildung und Erziehung für </a:t>
            </a:r>
            <a:r>
              <a:rPr lang="de-AT" altLang="de-DE" sz="3600" dirty="0">
                <a:solidFill>
                  <a:schemeClr val="hlink"/>
                </a:solidFill>
              </a:rPr>
              <a:t>alle</a:t>
            </a:r>
            <a:r>
              <a:rPr lang="de-AT" altLang="de-DE" sz="3600" dirty="0"/>
              <a:t> Schüler/innen auf ein Minimum zu reduzieren.</a:t>
            </a:r>
            <a:endParaRPr lang="de-DE" altLang="de-DE" sz="3600" dirty="0"/>
          </a:p>
        </p:txBody>
      </p:sp>
      <p:pic>
        <p:nvPicPr>
          <p:cNvPr id="139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492375"/>
            <a:ext cx="4032250"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886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88389" y="116632"/>
            <a:ext cx="8229600" cy="1143000"/>
          </a:xfrm>
        </p:spPr>
        <p:txBody>
          <a:bodyPr/>
          <a:lstStyle/>
          <a:p>
            <a:pPr marL="54864" eaLnBrk="1" fontAlgn="auto" hangingPunct="1">
              <a:spcAft>
                <a:spcPts val="0"/>
              </a:spcAft>
              <a:defRPr/>
            </a:pPr>
            <a:r>
              <a:rPr lang="de-AT" dirty="0">
                <a:solidFill>
                  <a:srgbClr val="C00000"/>
                </a:solidFill>
                <a:latin typeface="Arial Rounded MT Bold" panose="020F0704030504030204" pitchFamily="34" charset="0"/>
              </a:rPr>
              <a:t>Diversität</a:t>
            </a:r>
            <a:endParaRPr lang="de-DE" dirty="0">
              <a:solidFill>
                <a:srgbClr val="C00000"/>
              </a:solidFill>
              <a:latin typeface="Arial Rounded MT Bold" panose="020F0704030504030204" pitchFamily="34" charset="0"/>
            </a:endParaRPr>
          </a:p>
        </p:txBody>
      </p:sp>
      <p:sp>
        <p:nvSpPr>
          <p:cNvPr id="40963" name="Rectangle 3"/>
          <p:cNvSpPr>
            <a:spLocks noGrp="1" noChangeArrowheads="1"/>
          </p:cNvSpPr>
          <p:nvPr>
            <p:ph idx="1"/>
          </p:nvPr>
        </p:nvSpPr>
        <p:spPr/>
        <p:txBody>
          <a:bodyPr/>
          <a:lstStyle/>
          <a:p>
            <a:pPr eaLnBrk="1" hangingPunct="1">
              <a:buFontTx/>
              <a:buNone/>
            </a:pPr>
            <a:r>
              <a:rPr lang="de-AT" altLang="de-DE"/>
              <a:t>braucht</a:t>
            </a:r>
          </a:p>
          <a:p>
            <a:pPr lvl="1" eaLnBrk="1" hangingPunct="1">
              <a:buFont typeface="Wingdings" panose="05000000000000000000" pitchFamily="2" charset="2"/>
              <a:buChar char="Ø"/>
            </a:pPr>
            <a:r>
              <a:rPr lang="de-AT" altLang="de-DE" sz="3600"/>
              <a:t> </a:t>
            </a:r>
            <a:r>
              <a:rPr lang="de-AT" altLang="de-DE" sz="3600">
                <a:solidFill>
                  <a:srgbClr val="FF9900"/>
                </a:solidFill>
              </a:rPr>
              <a:t>Ressourcen und Hilfen</a:t>
            </a:r>
          </a:p>
          <a:p>
            <a:pPr lvl="1" eaLnBrk="1" hangingPunct="1">
              <a:buFont typeface="Wingdings" panose="05000000000000000000" pitchFamily="2" charset="2"/>
              <a:buChar char="Ø"/>
            </a:pPr>
            <a:r>
              <a:rPr lang="de-AT" altLang="de-DE" sz="3600"/>
              <a:t> </a:t>
            </a:r>
            <a:r>
              <a:rPr lang="de-AT" altLang="de-DE" sz="3600">
                <a:solidFill>
                  <a:srgbClr val="CC6600"/>
                </a:solidFill>
              </a:rPr>
              <a:t>Bewusstsein und Selbstverständnis</a:t>
            </a:r>
          </a:p>
          <a:p>
            <a:pPr lvl="1" eaLnBrk="1" hangingPunct="1">
              <a:buFont typeface="Wingdings" panose="05000000000000000000" pitchFamily="2" charset="2"/>
              <a:buChar char="Ø"/>
            </a:pPr>
            <a:r>
              <a:rPr lang="de-AT" altLang="de-DE" sz="3600"/>
              <a:t> </a:t>
            </a:r>
            <a:r>
              <a:rPr lang="de-AT" altLang="de-DE" sz="3600">
                <a:solidFill>
                  <a:schemeClr val="hlink"/>
                </a:solidFill>
              </a:rPr>
              <a:t>Mindestmaß an Verständigung und demokratische Orientierung</a:t>
            </a:r>
          </a:p>
          <a:p>
            <a:pPr eaLnBrk="1" hangingPunct="1">
              <a:buFontTx/>
              <a:buNone/>
            </a:pPr>
            <a:endParaRPr lang="de-DE" altLang="de-DE" sz="3600">
              <a:solidFill>
                <a:schemeClr val="hlink"/>
              </a:solidFill>
            </a:endParaRPr>
          </a:p>
        </p:txBody>
      </p:sp>
    </p:spTree>
    <p:extLst>
      <p:ext uri="{BB962C8B-B14F-4D97-AF65-F5344CB8AC3E}">
        <p14:creationId xmlns:p14="http://schemas.microsoft.com/office/powerpoint/2010/main" val="3346573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half" idx="1"/>
          </p:nvPr>
        </p:nvSpPr>
        <p:spPr/>
        <p:txBody>
          <a:bodyPr>
            <a:normAutofit fontScale="92500" lnSpcReduction="10000"/>
          </a:bodyPr>
          <a:lstStyle/>
          <a:p>
            <a:endParaRPr lang="de-AT"/>
          </a:p>
        </p:txBody>
      </p:sp>
      <p:sp>
        <p:nvSpPr>
          <p:cNvPr id="6" name="Inhaltsplatzhalter 5"/>
          <p:cNvSpPr>
            <a:spLocks noGrp="1"/>
          </p:cNvSpPr>
          <p:nvPr>
            <p:ph sz="half" idx="2"/>
          </p:nvPr>
        </p:nvSpPr>
        <p:spPr>
          <a:xfrm>
            <a:off x="5364088" y="1268760"/>
            <a:ext cx="3322712" cy="4857403"/>
          </a:xfrm>
        </p:spPr>
        <p:txBody>
          <a:bodyPr>
            <a:normAutofit fontScale="92500" lnSpcReduction="10000"/>
          </a:bodyPr>
          <a:lstStyle/>
          <a:p>
            <a:pPr marL="0" indent="0">
              <a:buNone/>
            </a:pPr>
            <a:r>
              <a:rPr lang="de-AT" sz="3000" b="1" dirty="0">
                <a:solidFill>
                  <a:srgbClr val="C00000"/>
                </a:solidFill>
              </a:rPr>
              <a:t>Österreich:</a:t>
            </a:r>
          </a:p>
          <a:p>
            <a:pPr marL="0" indent="0">
              <a:buNone/>
            </a:pPr>
            <a:r>
              <a:rPr lang="de-AT" sz="3000" b="1" dirty="0">
                <a:solidFill>
                  <a:srgbClr val="C00000"/>
                </a:solidFill>
              </a:rPr>
              <a:t>Inklusion im schulischen Kontext</a:t>
            </a:r>
          </a:p>
          <a:p>
            <a:pPr marL="0" indent="0">
              <a:buNone/>
            </a:pPr>
            <a:endParaRPr lang="de-AT" dirty="0"/>
          </a:p>
          <a:p>
            <a:pPr marL="0" indent="0">
              <a:buNone/>
            </a:pPr>
            <a:r>
              <a:rPr lang="de-AT" dirty="0"/>
              <a:t>„Es stellt sich nicht mehr die Frage, </a:t>
            </a:r>
            <a:r>
              <a:rPr lang="de-AT" i="1" dirty="0"/>
              <a:t>OB </a:t>
            </a:r>
            <a:r>
              <a:rPr lang="de-AT" dirty="0"/>
              <a:t>ein inklusives System aufgebaut werden soll, sondern nur mehr, </a:t>
            </a:r>
            <a:r>
              <a:rPr lang="de-AT" i="1" dirty="0"/>
              <a:t>WIE </a:t>
            </a:r>
            <a:r>
              <a:rPr lang="de-AT" dirty="0"/>
              <a:t>dies am besten geschehen kann.“ </a:t>
            </a:r>
          </a:p>
          <a:p>
            <a:pPr marL="0" indent="0">
              <a:buNone/>
            </a:pPr>
            <a:r>
              <a:rPr lang="de-AT" dirty="0"/>
              <a:t>(</a:t>
            </a:r>
            <a:r>
              <a:rPr lang="de-AT" dirty="0" err="1"/>
              <a:t>Feyerer</a:t>
            </a:r>
            <a:r>
              <a:rPr lang="de-AT" dirty="0"/>
              <a:t> 2015)</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678" y="476672"/>
            <a:ext cx="4370868"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940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a:t>Nationaler Aktionsplan Behinderung 2012 –2020</a:t>
            </a:r>
            <a:endParaRPr lang="de-AT" dirty="0"/>
          </a:p>
        </p:txBody>
      </p:sp>
      <p:sp>
        <p:nvSpPr>
          <p:cNvPr id="3" name="Inhaltsplatzhalter 2"/>
          <p:cNvSpPr>
            <a:spLocks noGrp="1"/>
          </p:cNvSpPr>
          <p:nvPr>
            <p:ph idx="1"/>
          </p:nvPr>
        </p:nvSpPr>
        <p:spPr/>
        <p:txBody>
          <a:bodyPr>
            <a:normAutofit fontScale="92500" lnSpcReduction="10000"/>
          </a:bodyPr>
          <a:lstStyle/>
          <a:p>
            <a:r>
              <a:rPr lang="de-AT" sz="2800" b="1" dirty="0"/>
              <a:t>Ratifikation in Österreich 2008</a:t>
            </a:r>
            <a:r>
              <a:rPr lang="de-AT" sz="2800" dirty="0"/>
              <a:t>: </a:t>
            </a:r>
          </a:p>
          <a:p>
            <a:pPr marL="0" indent="0">
              <a:buNone/>
            </a:pPr>
            <a:r>
              <a:rPr lang="de-AT" sz="2800" dirty="0"/>
              <a:t>BGBl. III Nr. 155/2008</a:t>
            </a:r>
          </a:p>
          <a:p>
            <a:r>
              <a:rPr lang="de-AT" sz="2800" dirty="0"/>
              <a:t>Die Umsetzung der </a:t>
            </a:r>
          </a:p>
          <a:p>
            <a:pPr marL="0" indent="0">
              <a:buNone/>
            </a:pPr>
            <a:r>
              <a:rPr lang="de-AT" sz="2800" dirty="0"/>
              <a:t>UN-Behindertenrechtskonvention</a:t>
            </a:r>
          </a:p>
          <a:p>
            <a:pPr marL="0" indent="0">
              <a:buNone/>
            </a:pPr>
            <a:r>
              <a:rPr lang="de-AT" sz="2800" dirty="0"/>
              <a:t>erfolgt in Österreich über den </a:t>
            </a:r>
          </a:p>
          <a:p>
            <a:pPr marL="0" indent="0">
              <a:buNone/>
            </a:pPr>
            <a:r>
              <a:rPr lang="de-AT" sz="2800" b="1" dirty="0"/>
              <a:t>Nationalen Aktionsplan Behinderung</a:t>
            </a:r>
            <a:endParaRPr lang="de-AT" sz="2800" dirty="0"/>
          </a:p>
          <a:p>
            <a:r>
              <a:rPr lang="de-AT" sz="2800" dirty="0"/>
              <a:t>Verantwortlich: </a:t>
            </a:r>
          </a:p>
          <a:p>
            <a:pPr marL="0" indent="0">
              <a:buNone/>
            </a:pPr>
            <a:r>
              <a:rPr lang="de-AT" sz="2800" dirty="0"/>
              <a:t>Bundesministerium für Arbeit, </a:t>
            </a:r>
          </a:p>
          <a:p>
            <a:pPr marL="0" indent="0">
              <a:buNone/>
            </a:pPr>
            <a:r>
              <a:rPr lang="de-AT" sz="2800" dirty="0"/>
              <a:t>Soziales und </a:t>
            </a:r>
          </a:p>
          <a:p>
            <a:pPr marL="0" indent="0">
              <a:buNone/>
            </a:pPr>
            <a:r>
              <a:rPr lang="de-AT" sz="2800" dirty="0"/>
              <a:t>Konsumentenschutz</a:t>
            </a:r>
          </a:p>
          <a:p>
            <a:endParaRPr lang="de-AT" sz="2800" dirty="0"/>
          </a:p>
        </p:txBody>
      </p:sp>
      <p:pic>
        <p:nvPicPr>
          <p:cNvPr id="6" name="Grafik 5"/>
          <p:cNvPicPr>
            <a:picLocks noChangeAspect="1"/>
          </p:cNvPicPr>
          <p:nvPr/>
        </p:nvPicPr>
        <p:blipFill>
          <a:blip r:embed="rId2"/>
          <a:stretch>
            <a:fillRect/>
          </a:stretch>
        </p:blipFill>
        <p:spPr>
          <a:xfrm>
            <a:off x="6012160" y="2072186"/>
            <a:ext cx="2674640" cy="3911754"/>
          </a:xfrm>
          <a:prstGeom prst="rect">
            <a:avLst/>
          </a:prstGeom>
        </p:spPr>
      </p:pic>
    </p:spTree>
    <p:extLst>
      <p:ext uri="{BB962C8B-B14F-4D97-AF65-F5344CB8AC3E}">
        <p14:creationId xmlns:p14="http://schemas.microsoft.com/office/powerpoint/2010/main" val="2731396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t>NAP Behinderung Bereich Bildung</a:t>
            </a:r>
            <a:endParaRPr lang="de-AT" dirty="0"/>
          </a:p>
        </p:txBody>
      </p:sp>
      <p:pic>
        <p:nvPicPr>
          <p:cNvPr id="4" name="Inhaltsplatzhalter 3"/>
          <p:cNvPicPr>
            <a:picLocks noGrp="1" noChangeAspect="1"/>
          </p:cNvPicPr>
          <p:nvPr>
            <p:ph idx="1"/>
          </p:nvPr>
        </p:nvPicPr>
        <p:blipFill>
          <a:blip r:embed="rId2"/>
          <a:stretch>
            <a:fillRect/>
          </a:stretch>
        </p:blipFill>
        <p:spPr>
          <a:xfrm>
            <a:off x="396176" y="1700808"/>
            <a:ext cx="8290623" cy="4293147"/>
          </a:xfrm>
          <a:prstGeom prst="rect">
            <a:avLst/>
          </a:prstGeom>
        </p:spPr>
      </p:pic>
    </p:spTree>
    <p:extLst>
      <p:ext uri="{BB962C8B-B14F-4D97-AF65-F5344CB8AC3E}">
        <p14:creationId xmlns:p14="http://schemas.microsoft.com/office/powerpoint/2010/main" val="3718491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br>
              <a:rPr lang="de-AT" sz="6000" dirty="0"/>
            </a:br>
            <a:br>
              <a:rPr lang="de-AT" sz="6000" dirty="0"/>
            </a:br>
            <a:r>
              <a:rPr lang="de-AT" sz="6000" dirty="0" err="1"/>
              <a:t>Doing</a:t>
            </a:r>
            <a:r>
              <a:rPr lang="de-AT" sz="6000" dirty="0"/>
              <a:t> </a:t>
            </a:r>
            <a:r>
              <a:rPr lang="de-AT" sz="6000" dirty="0" err="1"/>
              <a:t>Inclusion</a:t>
            </a:r>
            <a:r>
              <a:rPr lang="de-AT" sz="6000" dirty="0"/>
              <a:t>: </a:t>
            </a:r>
            <a:br>
              <a:rPr lang="de-AT" dirty="0"/>
            </a:br>
            <a:r>
              <a:rPr lang="de-AT" dirty="0">
                <a:solidFill>
                  <a:srgbClr val="C00000"/>
                </a:solidFill>
              </a:rPr>
              <a:t>Ansichten - Einsichten - Aussichten </a:t>
            </a:r>
            <a:br>
              <a:rPr lang="de-AT" dirty="0"/>
            </a:br>
            <a:r>
              <a:rPr lang="de-AT" sz="3100" dirty="0"/>
              <a:t>Über den Umgang mit Heterogenität und Vielfalt</a:t>
            </a:r>
            <a:br>
              <a:rPr lang="de-AT" dirty="0"/>
            </a:br>
            <a:br>
              <a:rPr lang="de-AT" dirty="0"/>
            </a:br>
            <a:br>
              <a:rPr lang="de-AT" dirty="0"/>
            </a:br>
            <a:br>
              <a:rPr lang="de-AT" dirty="0"/>
            </a:br>
            <a:r>
              <a:rPr lang="de-AT" sz="3100" dirty="0">
                <a:solidFill>
                  <a:schemeClr val="bg1">
                    <a:lumMod val="65000"/>
                  </a:schemeClr>
                </a:solidFill>
              </a:rPr>
              <a:t>ÖLI-Seminar</a:t>
            </a:r>
            <a:br>
              <a:rPr lang="de-AT" sz="3100" dirty="0">
                <a:solidFill>
                  <a:schemeClr val="bg1">
                    <a:lumMod val="65000"/>
                  </a:schemeClr>
                </a:solidFill>
              </a:rPr>
            </a:br>
            <a:r>
              <a:rPr lang="de-AT" sz="3100" dirty="0" err="1">
                <a:solidFill>
                  <a:schemeClr val="bg1">
                    <a:lumMod val="65000"/>
                  </a:schemeClr>
                </a:solidFill>
              </a:rPr>
              <a:t>Zeillern</a:t>
            </a:r>
            <a:br>
              <a:rPr lang="de-AT" dirty="0"/>
            </a:br>
            <a:endParaRPr lang="de-AT" dirty="0"/>
          </a:p>
        </p:txBody>
      </p:sp>
      <p:sp>
        <p:nvSpPr>
          <p:cNvPr id="3" name="Untertitel 2"/>
          <p:cNvSpPr>
            <a:spLocks noGrp="1"/>
          </p:cNvSpPr>
          <p:nvPr>
            <p:ph type="subTitle" idx="1"/>
          </p:nvPr>
        </p:nvSpPr>
        <p:spPr>
          <a:xfrm>
            <a:off x="1336891" y="5661248"/>
            <a:ext cx="6400800" cy="913656"/>
          </a:xfrm>
        </p:spPr>
        <p:txBody>
          <a:bodyPr>
            <a:normAutofit fontScale="85000" lnSpcReduction="20000"/>
          </a:bodyPr>
          <a:lstStyle/>
          <a:p>
            <a:r>
              <a:rPr lang="de-AT" dirty="0"/>
              <a:t>Irmgard Bernhard</a:t>
            </a:r>
          </a:p>
          <a:p>
            <a:r>
              <a:rPr lang="de-AT" dirty="0"/>
              <a:t>2. Juni 2016</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651" y="3146559"/>
            <a:ext cx="6209280" cy="14842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0"/>
            <a:ext cx="8229600" cy="1143000"/>
          </a:xfrm>
        </p:spPr>
        <p:txBody>
          <a:bodyPr/>
          <a:lstStyle/>
          <a:p>
            <a:pPr algn="r"/>
            <a:r>
              <a:rPr lang="de-AT" dirty="0" err="1">
                <a:solidFill>
                  <a:srgbClr val="C00000"/>
                </a:solidFill>
              </a:rPr>
              <a:t>PädagogInnenbildung</a:t>
            </a:r>
            <a:r>
              <a:rPr lang="de-AT" dirty="0">
                <a:solidFill>
                  <a:srgbClr val="C00000"/>
                </a:solidFill>
              </a:rPr>
              <a:t> NEU</a:t>
            </a:r>
          </a:p>
        </p:txBody>
      </p:sp>
      <p:sp>
        <p:nvSpPr>
          <p:cNvPr id="3" name="Inhaltsplatzhalter 2"/>
          <p:cNvSpPr>
            <a:spLocks noGrp="1"/>
          </p:cNvSpPr>
          <p:nvPr>
            <p:ph idx="1"/>
          </p:nvPr>
        </p:nvSpPr>
        <p:spPr/>
        <p:txBody>
          <a:bodyPr/>
          <a:lstStyle/>
          <a:p>
            <a:pPr marL="0" indent="0">
              <a:buNone/>
            </a:pPr>
            <a:r>
              <a:rPr lang="nn-NO" b="1" dirty="0"/>
              <a:t>Bundesgesetzblatt - </a:t>
            </a:r>
            <a:r>
              <a:rPr lang="nn-NO" dirty="0"/>
              <a:t>BGBl. I Nr. 124/2013:</a:t>
            </a:r>
          </a:p>
          <a:p>
            <a:pPr marL="0" indent="0">
              <a:buNone/>
            </a:pPr>
            <a:r>
              <a:rPr lang="de-AT" dirty="0"/>
              <a:t>Bundesgesetz, mit dem das Hochschulgesetz 2005, das Universitätsgesetz 2002 und das Hochschul-Qualitätssicherungsgesetz geändert werden (Bundesrahmengesetz zur Einführung einer neuen Ausbildung für Pädagoginnen und Pädagogen)</a:t>
            </a:r>
          </a:p>
          <a:p>
            <a:endParaRPr lang="de-AT" dirty="0"/>
          </a:p>
        </p:txBody>
      </p:sp>
    </p:spTree>
    <p:extLst>
      <p:ext uri="{BB962C8B-B14F-4D97-AF65-F5344CB8AC3E}">
        <p14:creationId xmlns:p14="http://schemas.microsoft.com/office/powerpoint/2010/main" val="31473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0"/>
            <a:ext cx="8229600" cy="1143000"/>
          </a:xfrm>
        </p:spPr>
        <p:txBody>
          <a:bodyPr>
            <a:normAutofit/>
          </a:bodyPr>
          <a:lstStyle/>
          <a:p>
            <a:pPr algn="r"/>
            <a:r>
              <a:rPr lang="de-AT" b="1" dirty="0" err="1">
                <a:solidFill>
                  <a:srgbClr val="C00000"/>
                </a:solidFill>
              </a:rPr>
              <a:t>PädagogInnenbildung</a:t>
            </a:r>
            <a:r>
              <a:rPr lang="de-AT" b="1" dirty="0">
                <a:solidFill>
                  <a:srgbClr val="C00000"/>
                </a:solidFill>
              </a:rPr>
              <a:t> Neu</a:t>
            </a:r>
            <a:endParaRPr lang="de-AT" dirty="0"/>
          </a:p>
        </p:txBody>
      </p:sp>
      <p:sp>
        <p:nvSpPr>
          <p:cNvPr id="3" name="Inhaltsplatzhalter 2"/>
          <p:cNvSpPr>
            <a:spLocks noGrp="1"/>
          </p:cNvSpPr>
          <p:nvPr>
            <p:ph idx="1"/>
          </p:nvPr>
        </p:nvSpPr>
        <p:spPr>
          <a:xfrm>
            <a:off x="470078" y="1143000"/>
            <a:ext cx="8229600" cy="5382343"/>
          </a:xfrm>
        </p:spPr>
        <p:txBody>
          <a:bodyPr>
            <a:normAutofit fontScale="70000" lnSpcReduction="20000"/>
          </a:bodyPr>
          <a:lstStyle/>
          <a:p>
            <a:pPr>
              <a:buFont typeface="Wingdings" panose="05000000000000000000" pitchFamily="2" charset="2"/>
              <a:buChar char="Ø"/>
            </a:pPr>
            <a:r>
              <a:rPr lang="de-AT" sz="2800" b="1" dirty="0"/>
              <a:t>Altersgruppen statt Schultypen</a:t>
            </a:r>
          </a:p>
          <a:p>
            <a:pPr>
              <a:buFont typeface="Wingdings" panose="05000000000000000000" pitchFamily="2" charset="2"/>
              <a:buChar char="Ø"/>
            </a:pPr>
            <a:r>
              <a:rPr lang="de-AT" sz="2800" b="1" dirty="0"/>
              <a:t>Eignungstests</a:t>
            </a:r>
          </a:p>
          <a:p>
            <a:pPr>
              <a:buFont typeface="Wingdings" panose="05000000000000000000" pitchFamily="2" charset="2"/>
              <a:buChar char="Ø"/>
            </a:pPr>
            <a:r>
              <a:rPr lang="de-AT" sz="2900" b="1" dirty="0"/>
              <a:t>Lehramtsstudium mit Bachelor und Master</a:t>
            </a:r>
          </a:p>
          <a:p>
            <a:pPr>
              <a:buFont typeface="Wingdings" panose="05000000000000000000" pitchFamily="2" charset="2"/>
              <a:buChar char="Ø"/>
            </a:pPr>
            <a:r>
              <a:rPr lang="de-AT" sz="2900" b="1" dirty="0"/>
              <a:t>Alle BAC-Studien 8 Semester (240ECTS), Induktionsphase (berufsbegleitend), Master 2-4 Semester (60– 120 ECTS)</a:t>
            </a:r>
          </a:p>
          <a:p>
            <a:pPr>
              <a:buFont typeface="Wingdings" panose="05000000000000000000" pitchFamily="2" charset="2"/>
              <a:buChar char="Ø"/>
            </a:pPr>
            <a:r>
              <a:rPr lang="de-AT" sz="2900" b="1" dirty="0"/>
              <a:t>Aufhebung Dualismus Sonder- und Regelpädagogik durch neues Studienfach „Inklusive Pädagogik“</a:t>
            </a:r>
          </a:p>
          <a:p>
            <a:pPr>
              <a:buFont typeface="Wingdings" panose="05000000000000000000" pitchFamily="2" charset="2"/>
              <a:buChar char="Ø"/>
            </a:pPr>
            <a:r>
              <a:rPr lang="de-AT" sz="2900" b="1" dirty="0"/>
              <a:t>Keine eigenständige Sonderschullehrer/</a:t>
            </a:r>
            <a:r>
              <a:rPr lang="de-AT" sz="2900" b="1" dirty="0" err="1"/>
              <a:t>innenausbildung</a:t>
            </a:r>
            <a:r>
              <a:rPr lang="de-AT" sz="2900" b="1" dirty="0"/>
              <a:t> mehr, aber</a:t>
            </a:r>
          </a:p>
          <a:p>
            <a:pPr lvl="1"/>
            <a:r>
              <a:rPr lang="de-AT" sz="2900" b="1" dirty="0"/>
              <a:t>Schwerpunktsetzung in der Primarstufenpädagogik</a:t>
            </a:r>
          </a:p>
          <a:p>
            <a:pPr lvl="1"/>
            <a:r>
              <a:rPr lang="de-AT" sz="2900" b="1" dirty="0"/>
              <a:t>Spezialisierung in der Sekundarstufenpädagogik (als „2. Fach“)</a:t>
            </a:r>
          </a:p>
          <a:p>
            <a:pPr>
              <a:buFont typeface="Wingdings" panose="05000000000000000000" pitchFamily="2" charset="2"/>
              <a:buChar char="Ø"/>
            </a:pPr>
            <a:r>
              <a:rPr lang="de-AT" sz="2900" b="1" dirty="0"/>
              <a:t>Inklusive Pädagogik: BAC-Studium: 60 – 80 bzw. 95 – 105 ECTS </a:t>
            </a:r>
          </a:p>
          <a:p>
            <a:pPr>
              <a:buFont typeface="Wingdings" panose="05000000000000000000" pitchFamily="2" charset="2"/>
              <a:buChar char="Ø"/>
            </a:pPr>
            <a:r>
              <a:rPr lang="de-AT" sz="2900" b="1" dirty="0"/>
              <a:t>Cross-</a:t>
            </a:r>
            <a:r>
              <a:rPr lang="de-AT" sz="2900" b="1" dirty="0" err="1"/>
              <a:t>categorial</a:t>
            </a:r>
            <a:r>
              <a:rPr lang="de-AT" sz="2900" b="1" dirty="0"/>
              <a:t> (Querschnittsmaterie)</a:t>
            </a:r>
          </a:p>
          <a:p>
            <a:pPr>
              <a:buFont typeface="Wingdings" panose="05000000000000000000" pitchFamily="2" charset="2"/>
              <a:buChar char="Ø"/>
            </a:pPr>
            <a:r>
              <a:rPr lang="de-AT" sz="2900" b="1" dirty="0"/>
              <a:t>Konsekutive Master und Fortbildungsmaster (z.B. kategorial: sozial-emotionale Entwicklung, geistige Entwicklung bzw. z.B. PEA1015)</a:t>
            </a:r>
          </a:p>
          <a:p>
            <a:pPr>
              <a:buFont typeface="Wingdings" panose="05000000000000000000" pitchFamily="2" charset="2"/>
              <a:buChar char="Ø"/>
            </a:pPr>
            <a:r>
              <a:rPr lang="de-AT" sz="2900" b="1" dirty="0"/>
              <a:t>Erleichterung für Quereinsteiger</a:t>
            </a:r>
          </a:p>
          <a:p>
            <a:pPr>
              <a:buFont typeface="Wingdings" panose="05000000000000000000" pitchFamily="2" charset="2"/>
              <a:buChar char="Ø"/>
            </a:pPr>
            <a:r>
              <a:rPr lang="de-AT" sz="2900" b="1" dirty="0"/>
              <a:t>Anbieter der Studien: Pädagogische Hochschulen (Primarstufe) und </a:t>
            </a:r>
            <a:r>
              <a:rPr lang="de-AT" sz="2900" b="1" dirty="0" err="1"/>
              <a:t>Pädagigische</a:t>
            </a:r>
            <a:r>
              <a:rPr lang="de-AT" sz="2900" b="1" dirty="0"/>
              <a:t> Hochschulen/Universitäten (Sekundarstufe)</a:t>
            </a:r>
          </a:p>
          <a:p>
            <a:pPr>
              <a:buFont typeface="Wingdings" panose="05000000000000000000" pitchFamily="2" charset="2"/>
              <a:buChar char="Ø"/>
            </a:pPr>
            <a:r>
              <a:rPr lang="de-AT" sz="2900" b="1" dirty="0"/>
              <a:t>Qualitätssicherungsrat</a:t>
            </a:r>
          </a:p>
        </p:txBody>
      </p:sp>
    </p:spTree>
    <p:extLst>
      <p:ext uri="{BB962C8B-B14F-4D97-AF65-F5344CB8AC3E}">
        <p14:creationId xmlns:p14="http://schemas.microsoft.com/office/powerpoint/2010/main" val="1113290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25224" y="404664"/>
            <a:ext cx="8229600" cy="5816977"/>
          </a:xfrm>
          <a:prstGeom prst="rect">
            <a:avLst/>
          </a:prstGeom>
        </p:spPr>
        <p:txBody>
          <a:bodyPr wrap="square">
            <a:spAutoFit/>
          </a:bodyPr>
          <a:lstStyle/>
          <a:p>
            <a:r>
              <a:rPr lang="de-AT" sz="2400" dirty="0">
                <a:solidFill>
                  <a:srgbClr val="000000"/>
                </a:solidFill>
                <a:latin typeface="Times New Roman" panose="02020603050405020304" pitchFamily="18" charset="0"/>
              </a:rPr>
              <a:t>Mit der Ratifizierung der UN-Konvention über die Rechte von Menschen mit Behinderungen (BRK 2006) hat sich Österreich verpflichtet, schrittweise ein </a:t>
            </a:r>
            <a:r>
              <a:rPr lang="de-AT" sz="2400" b="1" dirty="0">
                <a:solidFill>
                  <a:srgbClr val="000000"/>
                </a:solidFill>
                <a:latin typeface="Times New Roman" panose="02020603050405020304" pitchFamily="18" charset="0"/>
              </a:rPr>
              <a:t>inklusives Bildungssystem </a:t>
            </a:r>
            <a:r>
              <a:rPr lang="de-AT" sz="2400" dirty="0">
                <a:solidFill>
                  <a:srgbClr val="000000"/>
                </a:solidFill>
                <a:latin typeface="Times New Roman" panose="02020603050405020304" pitchFamily="18" charset="0"/>
              </a:rPr>
              <a:t>zu errichten. Ein inklusives Schulsystem benötigt </a:t>
            </a:r>
            <a:r>
              <a:rPr lang="de-AT" sz="2400" b="1" dirty="0">
                <a:solidFill>
                  <a:srgbClr val="000000"/>
                </a:solidFill>
                <a:latin typeface="Times New Roman" panose="02020603050405020304" pitchFamily="18" charset="0"/>
              </a:rPr>
              <a:t>keinen eigenen Ausbildungslehrgang für ein „Sonderschullehramt“ </a:t>
            </a:r>
            <a:r>
              <a:rPr lang="de-AT" sz="2400" dirty="0">
                <a:solidFill>
                  <a:srgbClr val="000000"/>
                </a:solidFill>
                <a:latin typeface="Times New Roman" panose="02020603050405020304" pitchFamily="18" charset="0"/>
              </a:rPr>
              <a:t>mehr. Stattdessen ist den </a:t>
            </a:r>
            <a:r>
              <a:rPr lang="de-AT" sz="2400" b="1" dirty="0">
                <a:solidFill>
                  <a:srgbClr val="000000"/>
                </a:solidFill>
                <a:latin typeface="Times New Roman" panose="02020603050405020304" pitchFamily="18" charset="0"/>
              </a:rPr>
              <a:t>Lehrkräften aller </a:t>
            </a:r>
            <a:r>
              <a:rPr lang="de-AT" sz="2400" b="1" dirty="0" err="1">
                <a:solidFill>
                  <a:srgbClr val="000000"/>
                </a:solidFill>
                <a:latin typeface="Times New Roman" panose="02020603050405020304" pitchFamily="18" charset="0"/>
              </a:rPr>
              <a:t>Alterstufen</a:t>
            </a:r>
            <a:r>
              <a:rPr lang="de-AT" sz="2400" b="1" dirty="0">
                <a:solidFill>
                  <a:srgbClr val="000000"/>
                </a:solidFill>
                <a:latin typeface="Times New Roman" panose="02020603050405020304" pitchFamily="18" charset="0"/>
              </a:rPr>
              <a:t> </a:t>
            </a:r>
            <a:r>
              <a:rPr lang="de-AT" sz="2400" dirty="0">
                <a:solidFill>
                  <a:srgbClr val="000000"/>
                </a:solidFill>
                <a:latin typeface="Times New Roman" panose="02020603050405020304" pitchFamily="18" charset="0"/>
              </a:rPr>
              <a:t>ein </a:t>
            </a:r>
            <a:r>
              <a:rPr lang="de-AT" sz="2400" b="1" dirty="0">
                <a:solidFill>
                  <a:srgbClr val="000000"/>
                </a:solidFill>
                <a:latin typeface="Times New Roman" panose="02020603050405020304" pitchFamily="18" charset="0"/>
              </a:rPr>
              <a:t>grund-legendes Wissen </a:t>
            </a:r>
            <a:r>
              <a:rPr lang="de-AT" sz="2400" dirty="0">
                <a:solidFill>
                  <a:srgbClr val="000000"/>
                </a:solidFill>
                <a:latin typeface="Times New Roman" panose="02020603050405020304" pitchFamily="18" charset="0"/>
              </a:rPr>
              <a:t>über </a:t>
            </a:r>
            <a:r>
              <a:rPr lang="de-AT" sz="2400" dirty="0" err="1">
                <a:solidFill>
                  <a:srgbClr val="000000"/>
                </a:solidFill>
                <a:latin typeface="Times New Roman" panose="02020603050405020304" pitchFamily="18" charset="0"/>
              </a:rPr>
              <a:t>SchülerInnen</a:t>
            </a:r>
            <a:r>
              <a:rPr lang="de-AT" sz="2400" dirty="0">
                <a:solidFill>
                  <a:srgbClr val="000000"/>
                </a:solidFill>
                <a:latin typeface="Times New Roman" panose="02020603050405020304" pitchFamily="18" charset="0"/>
              </a:rPr>
              <a:t> zu vermitteln, die von Ausschluss und Marginalisierung bedroht sind. Zur Sicherstellung gezielter Hilfen bedarf es darüber hinaus der </a:t>
            </a:r>
            <a:r>
              <a:rPr lang="de-AT" sz="2400" b="1" dirty="0">
                <a:solidFill>
                  <a:srgbClr val="000000"/>
                </a:solidFill>
                <a:latin typeface="Times New Roman" panose="02020603050405020304" pitchFamily="18" charset="0"/>
              </a:rPr>
              <a:t>Vermittlung von Spezialwissen und spezifischer Kompetenzen </a:t>
            </a:r>
            <a:r>
              <a:rPr lang="de-AT" sz="2400" dirty="0">
                <a:solidFill>
                  <a:srgbClr val="000000"/>
                </a:solidFill>
                <a:latin typeface="Times New Roman" panose="02020603050405020304" pitchFamily="18" charset="0"/>
              </a:rPr>
              <a:t>an einen Teil der jeweiligen </a:t>
            </a:r>
            <a:r>
              <a:rPr lang="de-AT" sz="2400" dirty="0" err="1">
                <a:solidFill>
                  <a:srgbClr val="000000"/>
                </a:solidFill>
                <a:latin typeface="Times New Roman" panose="02020603050405020304" pitchFamily="18" charset="0"/>
              </a:rPr>
              <a:t>PädagogInnengruppe</a:t>
            </a:r>
            <a:r>
              <a:rPr lang="de-AT" sz="2400" dirty="0">
                <a:solidFill>
                  <a:srgbClr val="000000"/>
                </a:solidFill>
                <a:latin typeface="Times New Roman" panose="02020603050405020304" pitchFamily="18" charset="0"/>
              </a:rPr>
              <a:t>. Dazu sollten zukünftig Lehrkräfte innerhalb der Ausbildung zu Elementar-/</a:t>
            </a:r>
            <a:r>
              <a:rPr lang="de-AT" sz="2400" dirty="0" err="1">
                <a:solidFill>
                  <a:srgbClr val="000000"/>
                </a:solidFill>
                <a:latin typeface="Times New Roman" panose="02020603050405020304" pitchFamily="18" charset="0"/>
              </a:rPr>
              <a:t>PrimarstufenpädagogInnen</a:t>
            </a:r>
            <a:r>
              <a:rPr lang="de-AT" sz="2400" dirty="0">
                <a:solidFill>
                  <a:srgbClr val="000000"/>
                </a:solidFill>
                <a:latin typeface="Times New Roman" panose="02020603050405020304" pitchFamily="18" charset="0"/>
              </a:rPr>
              <a:t> oder zur Sekundarstufenlehrkraft Inhalte der </a:t>
            </a:r>
            <a:r>
              <a:rPr lang="de-AT" sz="2400" b="1" dirty="0">
                <a:solidFill>
                  <a:srgbClr val="000000"/>
                </a:solidFill>
                <a:latin typeface="Times New Roman" panose="02020603050405020304" pitchFamily="18" charset="0"/>
              </a:rPr>
              <a:t>Inklusiven Pädagogik vertieft </a:t>
            </a:r>
            <a:r>
              <a:rPr lang="de-AT" sz="2400" dirty="0">
                <a:solidFill>
                  <a:srgbClr val="000000"/>
                </a:solidFill>
                <a:latin typeface="Times New Roman" panose="02020603050405020304" pitchFamily="18" charset="0"/>
              </a:rPr>
              <a:t>studieren können.</a:t>
            </a:r>
          </a:p>
          <a:p>
            <a:endParaRPr lang="de-AT" dirty="0">
              <a:solidFill>
                <a:srgbClr val="000000"/>
              </a:solidFill>
              <a:latin typeface="Times New Roman" panose="02020603050405020304" pitchFamily="18" charset="0"/>
            </a:endParaRPr>
          </a:p>
          <a:p>
            <a:r>
              <a:rPr lang="de-AT" dirty="0">
                <a:solidFill>
                  <a:srgbClr val="000000"/>
                </a:solidFill>
                <a:latin typeface="Times New Roman" panose="02020603050405020304" pitchFamily="18" charset="0"/>
              </a:rPr>
              <a:t>BZIB: http://bzib.at/paedagoginnenbildung-neu.html</a:t>
            </a:r>
            <a:endParaRPr lang="de-AT" dirty="0"/>
          </a:p>
        </p:txBody>
      </p:sp>
    </p:spTree>
    <p:extLst>
      <p:ext uri="{BB962C8B-B14F-4D97-AF65-F5344CB8AC3E}">
        <p14:creationId xmlns:p14="http://schemas.microsoft.com/office/powerpoint/2010/main" val="36226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0"/>
            <a:ext cx="8229600" cy="1143000"/>
          </a:xfrm>
        </p:spPr>
        <p:txBody>
          <a:bodyPr/>
          <a:lstStyle/>
          <a:p>
            <a:pPr algn="r"/>
            <a:r>
              <a:rPr lang="de-AT" dirty="0">
                <a:solidFill>
                  <a:srgbClr val="C00000"/>
                </a:solidFill>
              </a:rPr>
              <a:t>3 – Phasen - Modell</a:t>
            </a:r>
          </a:p>
        </p:txBody>
      </p:sp>
      <p:sp>
        <p:nvSpPr>
          <p:cNvPr id="4" name="Inhaltsplatzhalter 3"/>
          <p:cNvSpPr>
            <a:spLocks noGrp="1"/>
          </p:cNvSpPr>
          <p:nvPr>
            <p:ph idx="1"/>
          </p:nvPr>
        </p:nvSpPr>
        <p:spPr>
          <a:xfrm>
            <a:off x="457200" y="965916"/>
            <a:ext cx="8229600" cy="5160248"/>
          </a:xfrm>
        </p:spPr>
        <p:txBody>
          <a:bodyPr/>
          <a:lstStyle/>
          <a:p>
            <a:pPr marL="0" indent="0">
              <a:buNone/>
            </a:pPr>
            <a:r>
              <a:rPr lang="de-AT" sz="2400" dirty="0"/>
              <a:t>Die Ausbildung gliedert sich</a:t>
            </a:r>
          </a:p>
          <a:p>
            <a:pPr marL="0" indent="0">
              <a:buNone/>
            </a:pPr>
            <a:endParaRPr lang="de-AT" sz="2400" dirty="0"/>
          </a:p>
          <a:p>
            <a:r>
              <a:rPr lang="de-AT" sz="2200" dirty="0"/>
              <a:t>in ein </a:t>
            </a:r>
            <a:r>
              <a:rPr lang="de-AT" sz="2200" b="1" dirty="0"/>
              <a:t>Bachelorstudium</a:t>
            </a:r>
            <a:r>
              <a:rPr lang="de-AT" sz="2200" dirty="0"/>
              <a:t>: dieses umfasst 240 </a:t>
            </a:r>
            <a:r>
              <a:rPr lang="de-AT" sz="2200" dirty="0" err="1"/>
              <a:t>Credits</a:t>
            </a:r>
            <a:r>
              <a:rPr lang="de-AT" sz="2200" dirty="0"/>
              <a:t> und dauert 8 Semester (4 Jahre, gilt auch für das berufsbegleitende Studium).</a:t>
            </a:r>
          </a:p>
          <a:p>
            <a:r>
              <a:rPr lang="de-AT" sz="2200" dirty="0"/>
              <a:t>in ein </a:t>
            </a:r>
            <a:r>
              <a:rPr lang="de-AT" sz="2200" b="1" dirty="0"/>
              <a:t>Masterstudium</a:t>
            </a:r>
            <a:r>
              <a:rPr lang="de-AT" sz="2200" dirty="0"/>
              <a:t> (anschließend): dieses umfasst für die Primarstufe 60 </a:t>
            </a:r>
            <a:r>
              <a:rPr lang="de-AT" sz="2200" dirty="0" err="1"/>
              <a:t>Credits</a:t>
            </a:r>
            <a:r>
              <a:rPr lang="de-AT" sz="2200" dirty="0"/>
              <a:t> in der Dauer von einem bis eineinhalb Jahre. </a:t>
            </a:r>
          </a:p>
          <a:p>
            <a:r>
              <a:rPr lang="de-AT" sz="2200" dirty="0"/>
              <a:t>in die </a:t>
            </a:r>
            <a:r>
              <a:rPr lang="de-AT" sz="2200" b="1" dirty="0"/>
              <a:t>Induktionsphase</a:t>
            </a:r>
            <a:r>
              <a:rPr lang="de-AT" sz="2200" dirty="0"/>
              <a:t>: das erste Dienstjahr an der Schule, die Induktionsphase, wird begleitet durch Mentor/innen und begleitende Lehrveranstaltungen, die den Berufseinstieg unterstützen. Der Berufseinstieg kann bereits nach dem Bachelorstudium oder erst nach dem Masterstudium erfolgen. Das Masterstudium kann auch berufsbegleitend absolviert werden.</a:t>
            </a:r>
          </a:p>
          <a:p>
            <a:endParaRPr lang="de-AT" sz="2000" dirty="0"/>
          </a:p>
        </p:txBody>
      </p:sp>
    </p:spTree>
    <p:extLst>
      <p:ext uri="{BB962C8B-B14F-4D97-AF65-F5344CB8AC3E}">
        <p14:creationId xmlns:p14="http://schemas.microsoft.com/office/powerpoint/2010/main" val="151248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323528" y="260648"/>
            <a:ext cx="8229600" cy="5780044"/>
          </a:xfrm>
          <a:prstGeom prst="rect">
            <a:avLst/>
          </a:prstGeom>
        </p:spPr>
        <p:txBody>
          <a:bodyPr wrap="square">
            <a:spAutoFit/>
          </a:bodyPr>
          <a:lstStyle/>
          <a:p>
            <a:r>
              <a:rPr lang="de-AT" sz="2800" dirty="0"/>
              <a:t>Das neue </a:t>
            </a:r>
            <a:r>
              <a:rPr lang="de-AT" sz="2800" b="1" dirty="0"/>
              <a:t>Lehramtsstudium Primarstufe </a:t>
            </a:r>
            <a:r>
              <a:rPr lang="de-AT" sz="2800" dirty="0"/>
              <a:t>für den Unterricht an Volksschulen startete im Herbst 2015/16. Im 5. Semester sind 1-2 Schwerpunkte zu wählen – Inklusive Pädagogik als Schwerpunkt muss an allen </a:t>
            </a:r>
            <a:r>
              <a:rPr lang="de-AT" sz="2800" dirty="0" err="1"/>
              <a:t>PH‘s</a:t>
            </a:r>
            <a:r>
              <a:rPr lang="de-AT" sz="2800" dirty="0"/>
              <a:t> angeboten werden.</a:t>
            </a:r>
          </a:p>
          <a:p>
            <a:r>
              <a:rPr lang="de-AT" sz="2800" dirty="0"/>
              <a:t>Das neue </a:t>
            </a:r>
            <a:r>
              <a:rPr lang="de-AT" sz="2800" b="1" dirty="0"/>
              <a:t>Lehramtsstudium Sekundarstufe</a:t>
            </a:r>
            <a:r>
              <a:rPr lang="de-AT" sz="2800" dirty="0"/>
              <a:t> für den Unterricht an Neuen Mittelschulen und Allgemeinbildenden Höheren Schulen startet im Herbst 2016. Auch dort gibt es eine Spezialisierung im Bereich "Inklusive Pädagogik". Diese Spezialisierung qualifiziert für die Bildung von Kindern mit sonderpädagogischen Förderbedarf in der Sekundarstufe.</a:t>
            </a:r>
          </a:p>
        </p:txBody>
      </p:sp>
    </p:spTree>
    <p:extLst>
      <p:ext uri="{BB962C8B-B14F-4D97-AF65-F5344CB8AC3E}">
        <p14:creationId xmlns:p14="http://schemas.microsoft.com/office/powerpoint/2010/main" val="1297394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8229600" cy="1143000"/>
          </a:xfrm>
        </p:spPr>
        <p:txBody>
          <a:bodyPr/>
          <a:lstStyle/>
          <a:p>
            <a:r>
              <a:rPr lang="de-AT" dirty="0">
                <a:solidFill>
                  <a:srgbClr val="C00000"/>
                </a:solidFill>
              </a:rPr>
              <a:t>Schwerpunkt Inklusive Pädagogik</a:t>
            </a:r>
          </a:p>
        </p:txBody>
      </p:sp>
      <p:sp>
        <p:nvSpPr>
          <p:cNvPr id="3" name="Inhaltsplatzhalter 2"/>
          <p:cNvSpPr>
            <a:spLocks noGrp="1"/>
          </p:cNvSpPr>
          <p:nvPr>
            <p:ph idx="1"/>
          </p:nvPr>
        </p:nvSpPr>
        <p:spPr>
          <a:xfrm>
            <a:off x="476564" y="1475657"/>
            <a:ext cx="8229600" cy="1593304"/>
          </a:xfrm>
        </p:spPr>
        <p:txBody>
          <a:bodyPr/>
          <a:lstStyle/>
          <a:p>
            <a:pPr marL="0" indent="0">
              <a:buNone/>
            </a:pPr>
            <a:r>
              <a:rPr lang="de-AT" sz="2800" dirty="0"/>
              <a:t>Film im Auftrag des Bundeszentrums für Inklusive Bildung und Sonderpädagogik (BZIB)</a:t>
            </a:r>
          </a:p>
          <a:p>
            <a:pPr marL="0" indent="0">
              <a:buNone/>
            </a:pPr>
            <a:r>
              <a:rPr lang="de-AT" sz="2800" dirty="0">
                <a:hlinkClick r:id="rId2"/>
              </a:rPr>
              <a:t>https://vimeo.com/121329548</a:t>
            </a:r>
            <a:endParaRPr lang="de-AT" sz="2800" dirty="0"/>
          </a:p>
          <a:p>
            <a:pPr marL="0" indent="0">
              <a:buNone/>
            </a:pPr>
            <a:endParaRPr lang="de-AT" dirty="0"/>
          </a:p>
        </p:txBody>
      </p:sp>
      <p:sp>
        <p:nvSpPr>
          <p:cNvPr id="5" name="Titel 1"/>
          <p:cNvSpPr txBox="1">
            <a:spLocks/>
          </p:cNvSpPr>
          <p:nvPr/>
        </p:nvSpPr>
        <p:spPr>
          <a:xfrm>
            <a:off x="179512" y="3068961"/>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dirty="0">
                <a:solidFill>
                  <a:srgbClr val="C00000"/>
                </a:solidFill>
              </a:rPr>
              <a:t>Alle gleich verschieden - inklusive Schule gestalten</a:t>
            </a:r>
          </a:p>
        </p:txBody>
      </p:sp>
      <p:sp>
        <p:nvSpPr>
          <p:cNvPr id="6" name="Inhaltsplatzhalter 2"/>
          <p:cNvSpPr txBox="1">
            <a:spLocks/>
          </p:cNvSpPr>
          <p:nvPr/>
        </p:nvSpPr>
        <p:spPr>
          <a:xfrm>
            <a:off x="485531" y="4439247"/>
            <a:ext cx="8229600" cy="2418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AT" sz="2800" dirty="0">
                <a:hlinkClick r:id="rId3"/>
              </a:rPr>
              <a:t>https://vimeo.com/116984915</a:t>
            </a:r>
            <a:endParaRPr lang="de-AT" dirty="0"/>
          </a:p>
          <a:p>
            <a:pPr marL="0" indent="0">
              <a:buFont typeface="Arial" pitchFamily="34" charset="0"/>
              <a:buNone/>
            </a:pPr>
            <a:r>
              <a:rPr lang="de-AT" sz="1800" dirty="0"/>
              <a:t>ES GEHT UM …</a:t>
            </a:r>
            <a:br>
              <a:rPr lang="de-AT" sz="1800" dirty="0"/>
            </a:br>
            <a:r>
              <a:rPr lang="de-AT" sz="1800" dirty="0"/>
              <a:t>ein allgemein gültiges Modell zur inklusiven Schulentwicklung, ausgehend aus einer laufenden Initiative in </a:t>
            </a:r>
            <a:r>
              <a:rPr lang="de-AT" sz="1800" dirty="0" err="1"/>
              <a:t>Vorchdorf</a:t>
            </a:r>
            <a:r>
              <a:rPr lang="de-AT" sz="1800" dirty="0"/>
              <a:t>/OÖ. Das Ziel: ein von allen Schulen und Bildungseinrichtungen getragener Unterricht, welcher der Unterschiedlichkeit der Kinder mit ihren Fähigkeiten und Bedürfnisse gerecht wird. Also ein Unterricht, der alle inkludiert und Verschiedenheit als Reichtum versteht. </a:t>
            </a:r>
          </a:p>
        </p:txBody>
      </p:sp>
    </p:spTree>
    <p:extLst>
      <p:ext uri="{BB962C8B-B14F-4D97-AF65-F5344CB8AC3E}">
        <p14:creationId xmlns:p14="http://schemas.microsoft.com/office/powerpoint/2010/main" val="3473048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14400" y="0"/>
            <a:ext cx="8229600" cy="1143000"/>
          </a:xfrm>
        </p:spPr>
        <p:txBody>
          <a:bodyPr/>
          <a:lstStyle/>
          <a:p>
            <a:r>
              <a:rPr lang="de-AT" b="1" dirty="0">
                <a:solidFill>
                  <a:srgbClr val="C00000"/>
                </a:solidFill>
              </a:rPr>
              <a:t>Inklusive Pädagogik</a:t>
            </a:r>
            <a:endParaRPr lang="de-AT" dirty="0">
              <a:solidFill>
                <a:srgbClr val="C00000"/>
              </a:solidFill>
            </a:endParaRPr>
          </a:p>
        </p:txBody>
      </p:sp>
      <p:sp>
        <p:nvSpPr>
          <p:cNvPr id="4" name="Inhaltsplatzhalter 3"/>
          <p:cNvSpPr>
            <a:spLocks noGrp="1"/>
          </p:cNvSpPr>
          <p:nvPr>
            <p:ph idx="1"/>
          </p:nvPr>
        </p:nvSpPr>
        <p:spPr>
          <a:xfrm>
            <a:off x="418563" y="1143000"/>
            <a:ext cx="8229600" cy="4525963"/>
          </a:xfrm>
        </p:spPr>
        <p:txBody>
          <a:bodyPr>
            <a:normAutofit lnSpcReduction="10000"/>
          </a:bodyPr>
          <a:lstStyle/>
          <a:p>
            <a:pPr marL="0" indent="0">
              <a:buNone/>
            </a:pPr>
            <a:r>
              <a:rPr lang="de-AT" sz="2400" dirty="0"/>
              <a:t>vereint, transferiert und entwickelt Erkenntnisse der bisher getrennt vermittelten Fachgebiete Sonderpädagogik, Integrationspädagogik, Interkulturelle Pädagogik, gendergerechte Pädagogik und Hochbegabtenförderung zur Absicherung der Heterogenität in einem inklusiven Bildungssystem. Sie berücksichtigt insbesondere die pädagogischen Erfordernisse von Kindern und Jugendlichen mit Beeinträchtigungen und Entwicklungs-störungen, mit Migrationshintergrund und normabweichenden Begabungsstrukturen sowie von Kindern und Jugendlichen aus armen bzw. armutsgefährdeten Familien. </a:t>
            </a:r>
          </a:p>
          <a:p>
            <a:pPr marL="0" indent="0">
              <a:buNone/>
            </a:pPr>
            <a:endParaRPr lang="de-AT" sz="1200" dirty="0"/>
          </a:p>
          <a:p>
            <a:pPr marL="0" indent="0">
              <a:buNone/>
            </a:pPr>
            <a:r>
              <a:rPr lang="de-AT" sz="1200" dirty="0"/>
              <a:t>Quelle: Empfehlungen der </a:t>
            </a:r>
            <a:r>
              <a:rPr lang="de-AT" sz="1200" dirty="0" err="1"/>
              <a:t>ExpertInnengruppe</a:t>
            </a:r>
            <a:r>
              <a:rPr lang="de-AT" sz="1200" dirty="0"/>
              <a:t> „inklusive Pädagogik“ </a:t>
            </a:r>
          </a:p>
          <a:p>
            <a:pPr marL="0" indent="0">
              <a:buNone/>
            </a:pPr>
            <a:r>
              <a:rPr lang="de-AT" sz="1200" i="1" dirty="0"/>
              <a:t>http://bildungswissenschaft.univie.ac.at/inklusive-paedagogik/home/)</a:t>
            </a:r>
            <a:endParaRPr lang="de-AT" sz="1200" dirty="0"/>
          </a:p>
        </p:txBody>
      </p:sp>
    </p:spTree>
    <p:extLst>
      <p:ext uri="{BB962C8B-B14F-4D97-AF65-F5344CB8AC3E}">
        <p14:creationId xmlns:p14="http://schemas.microsoft.com/office/powerpoint/2010/main" val="1219812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802672"/>
            <a:ext cx="8229600" cy="1143000"/>
          </a:xfrm>
        </p:spPr>
        <p:txBody>
          <a:bodyPr/>
          <a:lstStyle/>
          <a:p>
            <a:r>
              <a:rPr lang="de-AT" dirty="0">
                <a:solidFill>
                  <a:srgbClr val="C00000"/>
                </a:solidFill>
              </a:rPr>
              <a:t>Literatur:</a:t>
            </a:r>
          </a:p>
        </p:txBody>
      </p:sp>
      <p:sp>
        <p:nvSpPr>
          <p:cNvPr id="3" name="Inhaltsplatzhalter 2"/>
          <p:cNvSpPr>
            <a:spLocks noGrp="1"/>
          </p:cNvSpPr>
          <p:nvPr>
            <p:ph idx="1"/>
          </p:nvPr>
        </p:nvSpPr>
        <p:spPr>
          <a:xfrm>
            <a:off x="457200" y="1945672"/>
            <a:ext cx="8229600" cy="4180491"/>
          </a:xfrm>
        </p:spPr>
        <p:txBody>
          <a:bodyPr/>
          <a:lstStyle/>
          <a:p>
            <a:pPr marL="0" indent="0">
              <a:buNone/>
            </a:pPr>
            <a:r>
              <a:rPr lang="de-AT" dirty="0"/>
              <a:t>Links des BZIB:</a:t>
            </a:r>
          </a:p>
          <a:p>
            <a:r>
              <a:rPr lang="de-AT" dirty="0">
                <a:hlinkClick r:id="rId2"/>
              </a:rPr>
              <a:t>http://bzib.at/downloads.html</a:t>
            </a:r>
            <a:endParaRPr lang="de-AT" dirty="0"/>
          </a:p>
          <a:p>
            <a:pPr marL="0" indent="0">
              <a:buNone/>
            </a:pPr>
            <a:r>
              <a:rPr lang="de-AT" dirty="0"/>
              <a:t>Schwerpunkt Inklusion PH SB</a:t>
            </a:r>
          </a:p>
          <a:p>
            <a:r>
              <a:rPr lang="de-AT" dirty="0"/>
              <a:t>http://www.phsalzburg.at/fileadmin/PH_Dateien/Dateien_Forschung/Wissenstransfer/phscript07_web.pdf</a:t>
            </a:r>
          </a:p>
          <a:p>
            <a:endParaRPr lang="de-AT" dirty="0"/>
          </a:p>
          <a:p>
            <a:endParaRPr lang="de-AT" dirty="0"/>
          </a:p>
        </p:txBody>
      </p:sp>
      <p:sp>
        <p:nvSpPr>
          <p:cNvPr id="4" name="Fußzeilenplatzhalter 3"/>
          <p:cNvSpPr>
            <a:spLocks noGrp="1"/>
          </p:cNvSpPr>
          <p:nvPr>
            <p:ph type="ftr" sz="quarter" idx="11"/>
          </p:nvPr>
        </p:nvSpPr>
        <p:spPr/>
        <p:txBody>
          <a:bodyPr/>
          <a:lstStyle/>
          <a:p>
            <a:r>
              <a:rPr lang="de-AT"/>
              <a:t>Lehrgang PSIS</a:t>
            </a:r>
            <a:endParaRPr lang="de-AT" dirty="0"/>
          </a:p>
        </p:txBody>
      </p:sp>
    </p:spTree>
    <p:extLst>
      <p:ext uri="{BB962C8B-B14F-4D97-AF65-F5344CB8AC3E}">
        <p14:creationId xmlns:p14="http://schemas.microsoft.com/office/powerpoint/2010/main" val="3106602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9245" y="203235"/>
            <a:ext cx="8229600" cy="1143000"/>
          </a:xfrm>
        </p:spPr>
        <p:txBody>
          <a:bodyPr>
            <a:normAutofit fontScale="90000"/>
          </a:bodyPr>
          <a:lstStyle/>
          <a:p>
            <a:pPr algn="r"/>
            <a:r>
              <a:rPr lang="de-AT" dirty="0">
                <a:solidFill>
                  <a:srgbClr val="C00000"/>
                </a:solidFill>
              </a:rPr>
              <a:t>Cluster-Struktur für die Sekundarstufe</a:t>
            </a:r>
          </a:p>
        </p:txBody>
      </p:sp>
      <p:sp>
        <p:nvSpPr>
          <p:cNvPr id="6" name="Textfeld 5"/>
          <p:cNvSpPr txBox="1"/>
          <p:nvPr/>
        </p:nvSpPr>
        <p:spPr>
          <a:xfrm>
            <a:off x="128789" y="5782614"/>
            <a:ext cx="8770512" cy="246221"/>
          </a:xfrm>
          <a:prstGeom prst="rect">
            <a:avLst/>
          </a:prstGeom>
          <a:noFill/>
        </p:spPr>
        <p:txBody>
          <a:bodyPr wrap="square" rtlCol="0">
            <a:spAutoFit/>
          </a:bodyPr>
          <a:lstStyle/>
          <a:p>
            <a:r>
              <a:rPr lang="de-AT" sz="1000" dirty="0" err="1"/>
              <a:t>ExpertInnengruppe</a:t>
            </a:r>
            <a:r>
              <a:rPr lang="de-AT" sz="1000" dirty="0"/>
              <a:t> </a:t>
            </a:r>
            <a:r>
              <a:rPr lang="de-AT" sz="1000" dirty="0" err="1"/>
              <a:t>LehrerInnenbildung</a:t>
            </a:r>
            <a:r>
              <a:rPr lang="de-AT" sz="1000" dirty="0"/>
              <a:t> NEU. </a:t>
            </a:r>
            <a:r>
              <a:rPr lang="de-AT" sz="1000" b="1" dirty="0"/>
              <a:t>Die Zukunft der pädagogischen Berufe. </a:t>
            </a:r>
            <a:r>
              <a:rPr lang="de-AT" sz="1000" dirty="0"/>
              <a:t>http://www.iue.tuwien.ac.at/ulv/bmwv/LB_NEU_Endbericht_Maerz_2010.pdf</a:t>
            </a:r>
          </a:p>
        </p:txBody>
      </p:sp>
      <p:sp>
        <p:nvSpPr>
          <p:cNvPr id="7" name="Rechteck 6"/>
          <p:cNvSpPr/>
          <p:nvPr/>
        </p:nvSpPr>
        <p:spPr>
          <a:xfrm>
            <a:off x="914400" y="1481070"/>
            <a:ext cx="5943600" cy="4031873"/>
          </a:xfrm>
          <a:prstGeom prst="rect">
            <a:avLst/>
          </a:prstGeom>
        </p:spPr>
        <p:txBody>
          <a:bodyPr wrap="square">
            <a:spAutoFit/>
          </a:bodyPr>
          <a:lstStyle/>
          <a:p>
            <a:pPr>
              <a:buFont typeface="Arial" panose="020B0604020202020204" pitchFamily="34" charset="0"/>
              <a:buChar char="•"/>
            </a:pPr>
            <a:r>
              <a:rPr lang="de-AT" sz="3200" dirty="0">
                <a:solidFill>
                  <a:srgbClr val="0070C0"/>
                </a:solidFill>
              </a:rPr>
              <a:t> Cluster Süd-Ost</a:t>
            </a:r>
          </a:p>
          <a:p>
            <a:r>
              <a:rPr lang="de-AT" sz="3200" dirty="0"/>
              <a:t>(Burgenland, Steiermark, Kärnten)</a:t>
            </a:r>
          </a:p>
          <a:p>
            <a:pPr>
              <a:buFont typeface="Arial" panose="020B0604020202020204" pitchFamily="34" charset="0"/>
              <a:buChar char="•"/>
            </a:pPr>
            <a:r>
              <a:rPr lang="de-AT" sz="3200" dirty="0">
                <a:solidFill>
                  <a:srgbClr val="0070C0"/>
                </a:solidFill>
              </a:rPr>
              <a:t> Cluster Nord-Ost</a:t>
            </a:r>
          </a:p>
          <a:p>
            <a:r>
              <a:rPr lang="de-AT" sz="3200" dirty="0"/>
              <a:t>(Wien, Niederösterreich)</a:t>
            </a:r>
          </a:p>
          <a:p>
            <a:pPr>
              <a:buFont typeface="Arial" panose="020B0604020202020204" pitchFamily="34" charset="0"/>
              <a:buChar char="•"/>
            </a:pPr>
            <a:r>
              <a:rPr lang="de-AT" sz="3200" dirty="0">
                <a:solidFill>
                  <a:srgbClr val="0070C0"/>
                </a:solidFill>
              </a:rPr>
              <a:t> Cluster Mitte</a:t>
            </a:r>
          </a:p>
          <a:p>
            <a:r>
              <a:rPr lang="de-AT" sz="3200" dirty="0"/>
              <a:t>(Oberösterreich, Salzburg)</a:t>
            </a:r>
          </a:p>
          <a:p>
            <a:pPr>
              <a:buFont typeface="Arial" panose="020B0604020202020204" pitchFamily="34" charset="0"/>
              <a:buChar char="•"/>
            </a:pPr>
            <a:r>
              <a:rPr lang="de-AT" sz="3200" dirty="0">
                <a:solidFill>
                  <a:srgbClr val="0070C0"/>
                </a:solidFill>
              </a:rPr>
              <a:t> Cluster West</a:t>
            </a:r>
          </a:p>
          <a:p>
            <a:r>
              <a:rPr lang="de-AT" sz="3200" dirty="0"/>
              <a:t>(Tirol, Vorarlberg)</a:t>
            </a:r>
          </a:p>
        </p:txBody>
      </p:sp>
    </p:spTree>
    <p:extLst>
      <p:ext uri="{BB962C8B-B14F-4D97-AF65-F5344CB8AC3E}">
        <p14:creationId xmlns:p14="http://schemas.microsoft.com/office/powerpoint/2010/main" val="3394477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a:t>Ziele der neuen Lehrer/</a:t>
            </a:r>
            <a:r>
              <a:rPr lang="de-AT" dirty="0" err="1"/>
              <a:t>innenbildung</a:t>
            </a:r>
            <a:endParaRPr lang="de-AT" dirty="0"/>
          </a:p>
        </p:txBody>
      </p:sp>
      <p:sp>
        <p:nvSpPr>
          <p:cNvPr id="3" name="Inhaltsplatzhalter 2"/>
          <p:cNvSpPr>
            <a:spLocks noGrp="1"/>
          </p:cNvSpPr>
          <p:nvPr>
            <p:ph idx="1"/>
          </p:nvPr>
        </p:nvSpPr>
        <p:spPr/>
        <p:txBody>
          <a:bodyPr/>
          <a:lstStyle/>
          <a:p>
            <a:r>
              <a:rPr lang="de-AT" dirty="0"/>
              <a:t>mehr Kompetenzen in Inklusiver Bildung für alle Lehrer/innen</a:t>
            </a:r>
          </a:p>
          <a:p>
            <a:r>
              <a:rPr lang="de-AT" dirty="0"/>
              <a:t>Vernetzung der Diversitätsbereiche</a:t>
            </a:r>
          </a:p>
          <a:p>
            <a:r>
              <a:rPr lang="de-AT" dirty="0"/>
              <a:t>spezialisierte Generalist/innen mit umfassenden sonder- und inklusionsspezifischen Kompetenzen</a:t>
            </a:r>
          </a:p>
          <a:p>
            <a:r>
              <a:rPr lang="de-AT" dirty="0"/>
              <a:t>„Inklusive Hochschulen“</a:t>
            </a:r>
          </a:p>
          <a:p>
            <a:endParaRPr lang="de-AT" dirty="0"/>
          </a:p>
        </p:txBody>
      </p:sp>
    </p:spTree>
    <p:extLst>
      <p:ext uri="{BB962C8B-B14F-4D97-AF65-F5344CB8AC3E}">
        <p14:creationId xmlns:p14="http://schemas.microsoft.com/office/powerpoint/2010/main" val="2204922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de-AT" dirty="0">
                <a:latin typeface="Arial Rounded MT Bold" pitchFamily="34" charset="0"/>
              </a:rPr>
              <a:t>Agenda</a:t>
            </a:r>
          </a:p>
        </p:txBody>
      </p:sp>
      <p:sp>
        <p:nvSpPr>
          <p:cNvPr id="16387" name="Inhaltsplatzhalter 2"/>
          <p:cNvSpPr>
            <a:spLocks noGrp="1"/>
          </p:cNvSpPr>
          <p:nvPr>
            <p:ph idx="1"/>
          </p:nvPr>
        </p:nvSpPr>
        <p:spPr>
          <a:xfrm>
            <a:off x="457200" y="1268412"/>
            <a:ext cx="8686800" cy="5112915"/>
          </a:xfrm>
        </p:spPr>
        <p:txBody>
          <a:bodyPr>
            <a:normAutofit fontScale="85000" lnSpcReduction="20000"/>
          </a:bodyPr>
          <a:lstStyle/>
          <a:p>
            <a:pPr eaLnBrk="1" hangingPunct="1"/>
            <a:r>
              <a:rPr lang="de-AT" altLang="de-DE" dirty="0">
                <a:latin typeface="Arial Rounded MT Bold" panose="020F0704030504030204" pitchFamily="34" charset="0"/>
              </a:rPr>
              <a:t>Inklusion in allen Lebens- und Diversitätsbereichen</a:t>
            </a:r>
          </a:p>
          <a:p>
            <a:pPr eaLnBrk="1" hangingPunct="1"/>
            <a:r>
              <a:rPr lang="de-AT" altLang="de-DE" dirty="0">
                <a:latin typeface="Arial Rounded MT Bold" panose="020F0704030504030204" pitchFamily="34" charset="0"/>
              </a:rPr>
              <a:t>Pädagogik der Vielfalt – Nordsternvision oder/und pragmatische Annäherung?</a:t>
            </a:r>
          </a:p>
          <a:p>
            <a:pPr eaLnBrk="1" hangingPunct="1"/>
            <a:r>
              <a:rPr lang="de-AT" altLang="de-DE" dirty="0">
                <a:latin typeface="Arial Rounded MT Bold" panose="020F0704030504030204" pitchFamily="34" charset="0"/>
              </a:rPr>
              <a:t>Inklusion und Unterrichtsqualität</a:t>
            </a:r>
          </a:p>
          <a:p>
            <a:r>
              <a:rPr lang="de-AT" altLang="de-DE" dirty="0">
                <a:latin typeface="Arial Rounded MT Bold" panose="020F0704030504030204" pitchFamily="34" charset="0"/>
              </a:rPr>
              <a:t>Inklusion – menschenrechtliche und gesetzliche Grundlagen</a:t>
            </a:r>
          </a:p>
          <a:p>
            <a:pPr eaLnBrk="1" hangingPunct="1"/>
            <a:r>
              <a:rPr lang="de-AT" altLang="de-DE" dirty="0">
                <a:latin typeface="Arial Rounded MT Bold" panose="020F0704030504030204" pitchFamily="34" charset="0"/>
              </a:rPr>
              <a:t>Change Management in Österreich - Inklusive Regionen</a:t>
            </a:r>
          </a:p>
          <a:p>
            <a:pPr eaLnBrk="1" hangingPunct="1"/>
            <a:r>
              <a:rPr lang="de-AT" altLang="de-DE" dirty="0">
                <a:latin typeface="Arial Rounded MT Bold" panose="020F0704030504030204" pitchFamily="34" charset="0"/>
              </a:rPr>
              <a:t>Lehrer/</a:t>
            </a:r>
            <a:r>
              <a:rPr lang="de-AT" altLang="de-DE" dirty="0" err="1">
                <a:latin typeface="Arial Rounded MT Bold" panose="020F0704030504030204" pitchFamily="34" charset="0"/>
              </a:rPr>
              <a:t>innenbildungNEU</a:t>
            </a:r>
            <a:endParaRPr lang="de-AT" altLang="de-DE" dirty="0">
              <a:latin typeface="Arial Rounded MT Bold" panose="020F0704030504030204" pitchFamily="34" charset="0"/>
            </a:endParaRPr>
          </a:p>
          <a:p>
            <a:pPr eaLnBrk="1" hangingPunct="1"/>
            <a:r>
              <a:rPr lang="de-AT" altLang="de-DE" dirty="0">
                <a:latin typeface="Arial Rounded MT Bold" panose="020F0704030504030204" pitchFamily="34" charset="0"/>
              </a:rPr>
              <a:t>Der Index für Inklusion als Instrument im Rahmen von SQA</a:t>
            </a:r>
          </a:p>
          <a:p>
            <a:pPr eaLnBrk="1" hangingPunct="1"/>
            <a:r>
              <a:rPr lang="de-AT" altLang="de-DE" dirty="0">
                <a:latin typeface="Arial Rounded MT Bold" panose="020F0704030504030204" pitchFamily="34" charset="0"/>
              </a:rPr>
              <a:t>Diskussion</a:t>
            </a:r>
          </a:p>
        </p:txBody>
      </p:sp>
    </p:spTree>
    <p:extLst>
      <p:ext uri="{BB962C8B-B14F-4D97-AF65-F5344CB8AC3E}">
        <p14:creationId xmlns:p14="http://schemas.microsoft.com/office/powerpoint/2010/main" val="1049495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a:t>Implizite Verankerung von Inklusion</a:t>
            </a:r>
          </a:p>
        </p:txBody>
      </p:sp>
      <p:sp>
        <p:nvSpPr>
          <p:cNvPr id="3" name="Inhaltsplatzhalter 2"/>
          <p:cNvSpPr>
            <a:spLocks noGrp="1"/>
          </p:cNvSpPr>
          <p:nvPr>
            <p:ph idx="1"/>
          </p:nvPr>
        </p:nvSpPr>
        <p:spPr/>
        <p:txBody>
          <a:bodyPr>
            <a:normAutofit fontScale="85000" lnSpcReduction="20000"/>
          </a:bodyPr>
          <a:lstStyle/>
          <a:p>
            <a:pPr marL="0" indent="0">
              <a:buNone/>
            </a:pPr>
            <a:r>
              <a:rPr lang="de-AT" dirty="0"/>
              <a:t>In allen Bildungsbereichen/Fächern</a:t>
            </a:r>
          </a:p>
          <a:p>
            <a:r>
              <a:rPr lang="de-AT" dirty="0"/>
              <a:t>bewusster und reflektierter Umgang mit Diversität der Studierenden in den eigenen Lehrveranstaltungen (PH als Lernort Inklusiver Pädagogik)</a:t>
            </a:r>
          </a:p>
          <a:p>
            <a:r>
              <a:rPr lang="de-AT" dirty="0"/>
              <a:t>Entwicklungslogische Didaktik als Grundlage für Individualisierung und Differenzierung</a:t>
            </a:r>
          </a:p>
          <a:p>
            <a:r>
              <a:rPr lang="de-AT" dirty="0"/>
              <a:t>Fallbezogene Vernetzung von Theorie und Praxis</a:t>
            </a:r>
          </a:p>
          <a:p>
            <a:r>
              <a:rPr lang="de-AT" dirty="0"/>
              <a:t>Kooperation, Teamarbeit</a:t>
            </a:r>
          </a:p>
          <a:p>
            <a:r>
              <a:rPr lang="de-AT" dirty="0"/>
              <a:t>Projektorientiertes Lernen ermöglichen</a:t>
            </a:r>
          </a:p>
          <a:p>
            <a:r>
              <a:rPr lang="de-AT" dirty="0"/>
              <a:t>Entwicklungs- und prozessorientiertes Assessment, neue Fehlerkultur</a:t>
            </a:r>
          </a:p>
          <a:p>
            <a:endParaRPr lang="de-AT" dirty="0"/>
          </a:p>
        </p:txBody>
      </p:sp>
    </p:spTree>
    <p:extLst>
      <p:ext uri="{BB962C8B-B14F-4D97-AF65-F5344CB8AC3E}">
        <p14:creationId xmlns:p14="http://schemas.microsoft.com/office/powerpoint/2010/main" val="529384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Implizite Verankerung</a:t>
            </a:r>
          </a:p>
        </p:txBody>
      </p:sp>
      <p:sp>
        <p:nvSpPr>
          <p:cNvPr id="3" name="Inhaltsplatzhalter 2"/>
          <p:cNvSpPr>
            <a:spLocks noGrp="1"/>
          </p:cNvSpPr>
          <p:nvPr>
            <p:ph idx="1"/>
          </p:nvPr>
        </p:nvSpPr>
        <p:spPr/>
        <p:txBody>
          <a:bodyPr>
            <a:normAutofit fontScale="85000" lnSpcReduction="10000"/>
          </a:bodyPr>
          <a:lstStyle/>
          <a:p>
            <a:r>
              <a:rPr lang="de-AT" dirty="0"/>
              <a:t>Spezifisches Wissen für vertiefte Kompetenzen, vermittelt durch Expert/innen aus der Inklusiven Pädagogik (entweder in eigenen </a:t>
            </a:r>
            <a:r>
              <a:rPr lang="de-AT" dirty="0" err="1"/>
              <a:t>LV‘s</a:t>
            </a:r>
            <a:r>
              <a:rPr lang="de-AT" dirty="0"/>
              <a:t> oder in interdisziplinären </a:t>
            </a:r>
            <a:r>
              <a:rPr lang="de-AT" dirty="0" err="1"/>
              <a:t>LV‘s</a:t>
            </a:r>
            <a:r>
              <a:rPr lang="de-AT" dirty="0"/>
              <a:t>)</a:t>
            </a:r>
          </a:p>
          <a:p>
            <a:r>
              <a:rPr lang="de-AT" dirty="0"/>
              <a:t>Mindestens 6 ECTS ABWG, mindestens 12 ECTS in den Bildungsbereichen bzw. 6 ECTS in den Fächern</a:t>
            </a:r>
          </a:p>
          <a:p>
            <a:r>
              <a:rPr lang="de-AT" dirty="0"/>
              <a:t>Spezifische Inhalte der bisherigen (Sonderschul-)Lehrer/</a:t>
            </a:r>
            <a:r>
              <a:rPr lang="de-AT" dirty="0" err="1"/>
              <a:t>innenausbildung</a:t>
            </a:r>
            <a:r>
              <a:rPr lang="de-AT" dirty="0"/>
              <a:t>, wie z.B. Paradigmenwechsel, Behinderungsbegriff, individuelle Lernprozessbegleitung</a:t>
            </a:r>
          </a:p>
          <a:p>
            <a:r>
              <a:rPr lang="de-AT" dirty="0"/>
              <a:t>Spezielle sonderpädagogische Inhalte in den Fächern</a:t>
            </a:r>
          </a:p>
          <a:p>
            <a:endParaRPr lang="de-AT" dirty="0"/>
          </a:p>
        </p:txBody>
      </p:sp>
    </p:spTree>
    <p:extLst>
      <p:ext uri="{BB962C8B-B14F-4D97-AF65-F5344CB8AC3E}">
        <p14:creationId xmlns:p14="http://schemas.microsoft.com/office/powerpoint/2010/main" val="3638404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AT"/>
              <a:t>Lehrgang PSIS</a:t>
            </a:r>
            <a:endParaRPr lang="de-AT" dirty="0"/>
          </a:p>
        </p:txBody>
      </p:sp>
      <p:sp>
        <p:nvSpPr>
          <p:cNvPr id="5" name="Titel 1"/>
          <p:cNvSpPr txBox="1">
            <a:spLocks/>
          </p:cNvSpPr>
          <p:nvPr/>
        </p:nvSpPr>
        <p:spPr>
          <a:xfrm>
            <a:off x="283601" y="58286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dirty="0">
                <a:solidFill>
                  <a:srgbClr val="C00000"/>
                </a:solidFill>
              </a:rPr>
              <a:t>Inklusive Modellregionen</a:t>
            </a:r>
          </a:p>
        </p:txBody>
      </p:sp>
      <p:sp>
        <p:nvSpPr>
          <p:cNvPr id="6" name="Rechteck 5"/>
          <p:cNvSpPr/>
          <p:nvPr/>
        </p:nvSpPr>
        <p:spPr>
          <a:xfrm>
            <a:off x="360781" y="2420888"/>
            <a:ext cx="8075240" cy="1569660"/>
          </a:xfrm>
          <a:prstGeom prst="rect">
            <a:avLst/>
          </a:prstGeom>
        </p:spPr>
        <p:txBody>
          <a:bodyPr wrap="square">
            <a:spAutoFit/>
          </a:bodyPr>
          <a:lstStyle/>
          <a:p>
            <a:r>
              <a:rPr lang="de-AT" sz="3200" dirty="0"/>
              <a:t>Bundeszentrum für Inklusion und </a:t>
            </a:r>
            <a:r>
              <a:rPr lang="de-AT" sz="3200" dirty="0" err="1"/>
              <a:t>Sonderpdagigik</a:t>
            </a:r>
            <a:r>
              <a:rPr lang="de-AT" sz="3200" dirty="0"/>
              <a:t> (BZIB): http://bzib.at/inklusive-modellregionen.html</a:t>
            </a:r>
          </a:p>
        </p:txBody>
      </p:sp>
    </p:spTree>
    <p:extLst>
      <p:ext uri="{BB962C8B-B14F-4D97-AF65-F5344CB8AC3E}">
        <p14:creationId xmlns:p14="http://schemas.microsoft.com/office/powerpoint/2010/main" val="2310142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11560" y="1700808"/>
            <a:ext cx="7920880" cy="5355312"/>
          </a:xfrm>
          <a:prstGeom prst="rect">
            <a:avLst/>
          </a:prstGeom>
        </p:spPr>
        <p:txBody>
          <a:bodyPr wrap="square">
            <a:spAutoFit/>
          </a:bodyPr>
          <a:lstStyle/>
          <a:p>
            <a:pPr marL="342900" indent="-342900">
              <a:buFont typeface="Arial" panose="020B0604020202020204" pitchFamily="34" charset="0"/>
              <a:buChar char="•"/>
            </a:pPr>
            <a:r>
              <a:rPr lang="de-AT" sz="2400" dirty="0">
                <a:hlinkClick r:id="rId2" tooltip="Opens external link in new window"/>
              </a:rPr>
              <a:t>UN-Behindertenrechtskonvention</a:t>
            </a:r>
            <a:r>
              <a:rPr lang="de-AT" sz="2400" dirty="0"/>
              <a:t> - Erster Staatenbericht Österreichs</a:t>
            </a:r>
          </a:p>
          <a:p>
            <a:pPr marL="342900" indent="-342900">
              <a:buFont typeface="Arial" panose="020B0604020202020204" pitchFamily="34" charset="0"/>
              <a:buChar char="•"/>
            </a:pPr>
            <a:r>
              <a:rPr lang="de-AT" sz="2400" dirty="0">
                <a:hlinkClick r:id="rId3" tooltip="Opens external link in new window"/>
              </a:rPr>
              <a:t>Nationaler Aktionsplan Behinderung 2012-2020</a:t>
            </a:r>
            <a:r>
              <a:rPr lang="de-AT" sz="2400" dirty="0"/>
              <a:t> - Strategie der österreichischen Bundesregierung zur Umsetzung der UN-Behindertenrechtskonvention</a:t>
            </a:r>
          </a:p>
          <a:p>
            <a:pPr marL="342900" indent="-342900">
              <a:buFont typeface="Arial" panose="020B0604020202020204" pitchFamily="34" charset="0"/>
              <a:buChar char="•"/>
            </a:pPr>
            <a:r>
              <a:rPr lang="de-AT" sz="2400" dirty="0">
                <a:hlinkClick r:id="rId4" tooltip="Opens external link in new window"/>
              </a:rPr>
              <a:t>Enquete</a:t>
            </a:r>
            <a:r>
              <a:rPr lang="de-AT" sz="2400" dirty="0"/>
              <a:t> - Ein System im Wandel – Entwicklung Inklusiver Modellregionen, Tagung des BMBF und des BZIB, 22. April 2015, Wien</a:t>
            </a:r>
          </a:p>
          <a:p>
            <a:pPr marL="342900" indent="-342900">
              <a:buFont typeface="Arial" panose="020B0604020202020204" pitchFamily="34" charset="0"/>
              <a:buChar char="•"/>
            </a:pPr>
            <a:r>
              <a:rPr lang="de-AT" sz="2400" b="1" dirty="0"/>
              <a:t>Erlass:</a:t>
            </a:r>
            <a:endParaRPr lang="de-AT" sz="2400" dirty="0"/>
          </a:p>
          <a:p>
            <a:pPr marL="342900" indent="-342900">
              <a:buFont typeface="Arial" panose="020B0604020202020204" pitchFamily="34" charset="0"/>
              <a:buChar char="•"/>
            </a:pPr>
            <a:r>
              <a:rPr lang="de-AT" sz="2400" dirty="0">
                <a:hlinkClick r:id="rId5" tooltip="Opens external link in new window"/>
              </a:rPr>
              <a:t>Erlass zu den inklusiven Modellregionen</a:t>
            </a:r>
            <a:endParaRPr lang="de-AT" sz="2400" dirty="0"/>
          </a:p>
          <a:p>
            <a:pPr marL="342900" indent="-342900">
              <a:buFont typeface="Arial" panose="020B0604020202020204" pitchFamily="34" charset="0"/>
              <a:buChar char="•"/>
            </a:pPr>
            <a:r>
              <a:rPr lang="de-AT" sz="2400" b="1" dirty="0"/>
              <a:t>Beilagen zum Erlass:</a:t>
            </a:r>
            <a:endParaRPr lang="de-AT" sz="2400" dirty="0"/>
          </a:p>
          <a:p>
            <a:pPr marL="342900" indent="-342900">
              <a:buFont typeface="Arial" panose="020B0604020202020204" pitchFamily="34" charset="0"/>
              <a:buChar char="•"/>
            </a:pPr>
            <a:r>
              <a:rPr lang="de-AT" sz="2400" dirty="0">
                <a:hlinkClick r:id="rId6" tooltip="Opens external link in new window"/>
              </a:rPr>
              <a:t>Richtlinien zur Entwicklung von inklusiven Modellregionen</a:t>
            </a:r>
            <a:br>
              <a:rPr lang="de-AT" dirty="0"/>
            </a:br>
            <a:endParaRPr lang="de-AT" dirty="0"/>
          </a:p>
          <a:p>
            <a:r>
              <a:rPr lang="de-AT" dirty="0"/>
              <a:t>BZIB: http://bzib.at/inklusive-modellregionen.html</a:t>
            </a:r>
          </a:p>
          <a:p>
            <a:pPr marL="342900" indent="-342900">
              <a:buFont typeface="Arial" panose="020B0604020202020204" pitchFamily="34" charset="0"/>
              <a:buChar char="•"/>
            </a:pPr>
            <a:endParaRPr lang="de-AT" dirty="0"/>
          </a:p>
        </p:txBody>
      </p:sp>
      <p:sp>
        <p:nvSpPr>
          <p:cNvPr id="3" name="Titel 2"/>
          <p:cNvSpPr>
            <a:spLocks noGrp="1"/>
          </p:cNvSpPr>
          <p:nvPr>
            <p:ph type="title"/>
          </p:nvPr>
        </p:nvSpPr>
        <p:spPr/>
        <p:txBody>
          <a:bodyPr>
            <a:noAutofit/>
          </a:bodyPr>
          <a:lstStyle/>
          <a:p>
            <a:r>
              <a:rPr lang="de-AT" sz="4000" dirty="0">
                <a:solidFill>
                  <a:srgbClr val="C00000"/>
                </a:solidFill>
              </a:rPr>
              <a:t>Entwicklung der Inklusiven Modellregionen</a:t>
            </a:r>
          </a:p>
        </p:txBody>
      </p:sp>
    </p:spTree>
    <p:extLst>
      <p:ext uri="{BB962C8B-B14F-4D97-AF65-F5344CB8AC3E}">
        <p14:creationId xmlns:p14="http://schemas.microsoft.com/office/powerpoint/2010/main" val="3862402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259632" y="764704"/>
            <a:ext cx="7090875" cy="4128864"/>
          </a:xfrm>
          <a:prstGeom prst="rect">
            <a:avLst/>
          </a:prstGeom>
        </p:spPr>
      </p:pic>
      <p:sp>
        <p:nvSpPr>
          <p:cNvPr id="3" name="Textfeld 2"/>
          <p:cNvSpPr txBox="1"/>
          <p:nvPr/>
        </p:nvSpPr>
        <p:spPr>
          <a:xfrm>
            <a:off x="1259632" y="5733256"/>
            <a:ext cx="6322268" cy="646331"/>
          </a:xfrm>
          <a:prstGeom prst="rect">
            <a:avLst/>
          </a:prstGeom>
          <a:noFill/>
        </p:spPr>
        <p:txBody>
          <a:bodyPr wrap="square" rtlCol="0">
            <a:spAutoFit/>
          </a:bodyPr>
          <a:lstStyle/>
          <a:p>
            <a:r>
              <a:rPr lang="de-AT" dirty="0"/>
              <a:t>Quelle: http://blog.arbeit-wirtschaft.at/chancen-index-fuer-eine-fairteilung-von-bildungschancen/</a:t>
            </a:r>
          </a:p>
        </p:txBody>
      </p:sp>
    </p:spTree>
    <p:extLst>
      <p:ext uri="{BB962C8B-B14F-4D97-AF65-F5344CB8AC3E}">
        <p14:creationId xmlns:p14="http://schemas.microsoft.com/office/powerpoint/2010/main" val="4077685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a:t>Ein pragmatischer Weg zur Inklusion</a:t>
            </a:r>
            <a:endParaRPr lang="de-AT" dirty="0"/>
          </a:p>
        </p:txBody>
      </p:sp>
      <p:sp>
        <p:nvSpPr>
          <p:cNvPr id="3" name="Inhaltsplatzhalter 2"/>
          <p:cNvSpPr>
            <a:spLocks noGrp="1"/>
          </p:cNvSpPr>
          <p:nvPr>
            <p:ph idx="1"/>
          </p:nvPr>
        </p:nvSpPr>
        <p:spPr/>
        <p:txBody>
          <a:bodyPr>
            <a:normAutofit fontScale="70000" lnSpcReduction="20000"/>
          </a:bodyPr>
          <a:lstStyle/>
          <a:p>
            <a:r>
              <a:rPr lang="de-AT" sz="3400" dirty="0"/>
              <a:t>Studien in England haben gezeigt, dass in besonders erfolgreichen inklusiven Schulen </a:t>
            </a:r>
            <a:r>
              <a:rPr lang="de-AT" sz="3400" b="1" dirty="0"/>
              <a:t>keine spezielle Pädagogik </a:t>
            </a:r>
            <a:r>
              <a:rPr lang="de-AT" sz="3400" dirty="0"/>
              <a:t>praktiziert wird. Der Erfolg dieser Schulen scheint vor allem an der Etablierung einer bestimmten "</a:t>
            </a:r>
            <a:r>
              <a:rPr lang="de-AT" sz="3400" b="1" dirty="0"/>
              <a:t>Schulkultur</a:t>
            </a:r>
            <a:r>
              <a:rPr lang="de-AT" sz="3400" dirty="0"/>
              <a:t>" zu liegen: "Unter 'Kultur' verstehen wir in diesem Kontext die </a:t>
            </a:r>
            <a:r>
              <a:rPr lang="de-AT" sz="3400" b="1" dirty="0"/>
              <a:t>Normen, Werte und anerkannten Vorgehensweisen einer Schule. </a:t>
            </a:r>
            <a:r>
              <a:rPr lang="de-AT" sz="3400" dirty="0"/>
              <a:t>[...] Diese kulturellen Merkmale schienen deutlich wichtiger zu sein als spezifische Organisationsformen“ (</a:t>
            </a:r>
            <a:r>
              <a:rPr lang="de-AT" sz="3400" dirty="0" err="1"/>
              <a:t>Dyson</a:t>
            </a:r>
            <a:r>
              <a:rPr lang="de-AT" sz="3400" dirty="0"/>
              <a:t>, 2010).</a:t>
            </a:r>
          </a:p>
          <a:p>
            <a:r>
              <a:rPr lang="de-AT" sz="3400" dirty="0"/>
              <a:t>Lehrkräfte und Leitung dieser Schulen „bekannten sich nicht so sehr zur Inklusion an sich, als vielmehr </a:t>
            </a:r>
            <a:r>
              <a:rPr lang="de-AT" sz="3400" b="1" dirty="0"/>
              <a:t>zu dem Prinzip, für alle Schüler/innen ihr Bestes zu geben“ </a:t>
            </a:r>
            <a:r>
              <a:rPr lang="de-AT" sz="3400" dirty="0"/>
              <a:t>(</a:t>
            </a:r>
            <a:r>
              <a:rPr lang="de-AT" sz="3400" dirty="0" err="1"/>
              <a:t>Dyson</a:t>
            </a:r>
            <a:r>
              <a:rPr lang="de-AT" sz="3400" dirty="0"/>
              <a:t>, 2010).</a:t>
            </a:r>
          </a:p>
          <a:p>
            <a:endParaRPr lang="de-AT" dirty="0"/>
          </a:p>
          <a:p>
            <a:pPr marL="0" indent="0">
              <a:buNone/>
            </a:pPr>
            <a:r>
              <a:rPr lang="de-AT" sz="2000" dirty="0" err="1"/>
              <a:t>Dyson</a:t>
            </a:r>
            <a:r>
              <a:rPr lang="de-AT" sz="2000" dirty="0"/>
              <a:t>, A. (2010). Die Entwicklung inklusiver Schulen: Drei Perspektiven aus England. In: Die Deutsche Schule, Heft 2. Siegen. S. 115-129.</a:t>
            </a:r>
          </a:p>
          <a:p>
            <a:endParaRPr lang="de-AT" dirty="0"/>
          </a:p>
        </p:txBody>
      </p:sp>
    </p:spTree>
    <p:extLst>
      <p:ext uri="{BB962C8B-B14F-4D97-AF65-F5344CB8AC3E}">
        <p14:creationId xmlns:p14="http://schemas.microsoft.com/office/powerpoint/2010/main" val="3901326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t>Forschungsbefunde</a:t>
            </a:r>
            <a:endParaRPr lang="de-AT" dirty="0"/>
          </a:p>
        </p:txBody>
      </p:sp>
      <p:sp>
        <p:nvSpPr>
          <p:cNvPr id="3" name="Inhaltsplatzhalter 2"/>
          <p:cNvSpPr>
            <a:spLocks noGrp="1"/>
          </p:cNvSpPr>
          <p:nvPr>
            <p:ph idx="1"/>
          </p:nvPr>
        </p:nvSpPr>
        <p:spPr>
          <a:xfrm>
            <a:off x="457200" y="1268760"/>
            <a:ext cx="8229600" cy="4857403"/>
          </a:xfrm>
        </p:spPr>
        <p:txBody>
          <a:bodyPr>
            <a:normAutofit fontScale="92500" lnSpcReduction="10000"/>
          </a:bodyPr>
          <a:lstStyle/>
          <a:p>
            <a:r>
              <a:rPr lang="de-AT" dirty="0"/>
              <a:t>Die prioritär zu bearbeitende Qualitätsdimension bei Schulentwicklungsprozessen ist </a:t>
            </a:r>
            <a:r>
              <a:rPr lang="de-AT" b="1" dirty="0"/>
              <a:t>abhängig von der Schulart</a:t>
            </a:r>
            <a:r>
              <a:rPr lang="de-AT" dirty="0"/>
              <a:t>.</a:t>
            </a:r>
          </a:p>
          <a:p>
            <a:r>
              <a:rPr lang="de-AT" dirty="0"/>
              <a:t>Die </a:t>
            </a:r>
            <a:r>
              <a:rPr lang="de-AT" b="1" dirty="0"/>
              <a:t>Schulleitung </a:t>
            </a:r>
            <a:r>
              <a:rPr lang="de-AT" dirty="0"/>
              <a:t>muss die Verantwortung für den Entwicklungsprozess übernehmen.</a:t>
            </a:r>
          </a:p>
          <a:p>
            <a:r>
              <a:rPr lang="de-AT" dirty="0"/>
              <a:t>Inklusion ist als </a:t>
            </a:r>
            <a:r>
              <a:rPr lang="de-AT" b="1" dirty="0"/>
              <a:t>Querschnittsmaterie bei SQA-Prozessen </a:t>
            </a:r>
            <a:r>
              <a:rPr lang="de-AT" dirty="0"/>
              <a:t>zu sehen.</a:t>
            </a:r>
          </a:p>
          <a:p>
            <a:r>
              <a:rPr lang="de-AT" dirty="0"/>
              <a:t>Inklusion muss </a:t>
            </a:r>
            <a:r>
              <a:rPr lang="de-AT" b="1" dirty="0"/>
              <a:t>alle Diversitätsbereiche</a:t>
            </a:r>
          </a:p>
          <a:p>
            <a:pPr marL="0" indent="0">
              <a:buNone/>
            </a:pPr>
            <a:r>
              <a:rPr lang="de-AT" b="1" dirty="0"/>
              <a:t>    </a:t>
            </a:r>
            <a:r>
              <a:rPr lang="de-AT" dirty="0"/>
              <a:t>gleichermaßen</a:t>
            </a:r>
          </a:p>
          <a:p>
            <a:pPr marL="0" indent="0">
              <a:buNone/>
            </a:pPr>
            <a:r>
              <a:rPr lang="de-AT" dirty="0"/>
              <a:t>    berücksichtigen.</a:t>
            </a:r>
          </a:p>
          <a:p>
            <a:endParaRPr lang="de-AT" dirty="0"/>
          </a:p>
        </p:txBody>
      </p:sp>
      <p:sp>
        <p:nvSpPr>
          <p:cNvPr id="4" name="Textfeld 3"/>
          <p:cNvSpPr txBox="1"/>
          <p:nvPr/>
        </p:nvSpPr>
        <p:spPr>
          <a:xfrm>
            <a:off x="443159" y="6120339"/>
            <a:ext cx="8229600" cy="646331"/>
          </a:xfrm>
          <a:prstGeom prst="rect">
            <a:avLst/>
          </a:prstGeom>
          <a:noFill/>
        </p:spPr>
        <p:txBody>
          <a:bodyPr wrap="square" rtlCol="0">
            <a:spAutoFit/>
          </a:bodyPr>
          <a:lstStyle/>
          <a:p>
            <a:r>
              <a:rPr lang="de-AT"/>
              <a:t>Holzinger et al. (2008 –2011). Forschungs-und Entwicklungsprojekt Qualität in der Integration </a:t>
            </a:r>
            <a:endParaRPr lang="de-AT" dirty="0"/>
          </a:p>
        </p:txBody>
      </p:sp>
      <p:pic>
        <p:nvPicPr>
          <p:cNvPr id="5" name="Grafik 4"/>
          <p:cNvPicPr>
            <a:picLocks noChangeAspect="1"/>
          </p:cNvPicPr>
          <p:nvPr/>
        </p:nvPicPr>
        <p:blipFill>
          <a:blip r:embed="rId2"/>
          <a:stretch>
            <a:fillRect/>
          </a:stretch>
        </p:blipFill>
        <p:spPr>
          <a:xfrm>
            <a:off x="4932040" y="4947245"/>
            <a:ext cx="3299983" cy="1173094"/>
          </a:xfrm>
          <a:prstGeom prst="rect">
            <a:avLst/>
          </a:prstGeom>
        </p:spPr>
      </p:pic>
    </p:spTree>
    <p:extLst>
      <p:ext uri="{BB962C8B-B14F-4D97-AF65-F5344CB8AC3E}">
        <p14:creationId xmlns:p14="http://schemas.microsoft.com/office/powerpoint/2010/main" val="3321704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539750" y="1412875"/>
            <a:ext cx="8147050" cy="4718050"/>
          </a:xfrm>
        </p:spPr>
        <p:txBody>
          <a:bodyPr/>
          <a:lstStyle/>
          <a:p>
            <a:pPr eaLnBrk="1" hangingPunct="1">
              <a:buFontTx/>
              <a:buNone/>
            </a:pPr>
            <a:r>
              <a:rPr lang="de-DE" altLang="de-DE" sz="4000" b="1" i="1" dirty="0">
                <a:solidFill>
                  <a:srgbClr val="C00000"/>
                </a:solidFill>
                <a:latin typeface="Arial Rounded MT Bold" panose="020F0704030504030204" pitchFamily="34" charset="0"/>
                <a:cs typeface="Arial" panose="020B0604020202020204" pitchFamily="34" charset="0"/>
              </a:rPr>
              <a:t>„Die Zukunft liegt nicht darin,</a:t>
            </a:r>
          </a:p>
          <a:p>
            <a:pPr eaLnBrk="1" hangingPunct="1">
              <a:buFontTx/>
              <a:buNone/>
            </a:pPr>
            <a:r>
              <a:rPr lang="de-DE" altLang="de-DE" sz="4000" b="1" i="1" dirty="0">
                <a:solidFill>
                  <a:srgbClr val="C00000"/>
                </a:solidFill>
                <a:latin typeface="Arial Rounded MT Bold" panose="020F0704030504030204" pitchFamily="34" charset="0"/>
                <a:cs typeface="Arial" panose="020B0604020202020204" pitchFamily="34" charset="0"/>
              </a:rPr>
              <a:t>dass man an sie glaubt</a:t>
            </a:r>
          </a:p>
          <a:p>
            <a:pPr eaLnBrk="1" hangingPunct="1">
              <a:buFontTx/>
              <a:buNone/>
            </a:pPr>
            <a:r>
              <a:rPr lang="de-DE" altLang="de-DE" sz="4000" b="1" i="1" dirty="0">
                <a:solidFill>
                  <a:srgbClr val="C00000"/>
                </a:solidFill>
                <a:latin typeface="Arial Rounded MT Bold" panose="020F0704030504030204" pitchFamily="34" charset="0"/>
                <a:cs typeface="Arial" panose="020B0604020202020204" pitchFamily="34" charset="0"/>
              </a:rPr>
              <a:t>oder nicht an sie glaubt,</a:t>
            </a:r>
          </a:p>
          <a:p>
            <a:pPr eaLnBrk="1" hangingPunct="1">
              <a:buFontTx/>
              <a:buNone/>
            </a:pPr>
            <a:r>
              <a:rPr lang="de-DE" altLang="de-DE" sz="4000" b="1" i="1" dirty="0">
                <a:solidFill>
                  <a:srgbClr val="C00000"/>
                </a:solidFill>
                <a:latin typeface="Arial Rounded MT Bold" panose="020F0704030504030204" pitchFamily="34" charset="0"/>
                <a:cs typeface="Arial" panose="020B0604020202020204" pitchFamily="34" charset="0"/>
              </a:rPr>
              <a:t>sondern darin,</a:t>
            </a:r>
          </a:p>
          <a:p>
            <a:pPr eaLnBrk="1" hangingPunct="1">
              <a:buFontTx/>
              <a:buNone/>
            </a:pPr>
            <a:r>
              <a:rPr lang="de-DE" altLang="de-DE" sz="4000" b="1" i="1" dirty="0">
                <a:solidFill>
                  <a:srgbClr val="C00000"/>
                </a:solidFill>
                <a:latin typeface="Arial Rounded MT Bold" panose="020F0704030504030204" pitchFamily="34" charset="0"/>
                <a:cs typeface="Arial" panose="020B0604020202020204" pitchFamily="34" charset="0"/>
              </a:rPr>
              <a:t>dass man sie vorbereitet.“</a:t>
            </a:r>
          </a:p>
          <a:p>
            <a:pPr eaLnBrk="1" hangingPunct="1">
              <a:buFontTx/>
              <a:buNone/>
            </a:pPr>
            <a:r>
              <a:rPr lang="de-DE" altLang="de-DE" sz="4000" i="1" dirty="0">
                <a:latin typeface="Arial Rounded MT Bold" panose="020F0704030504030204" pitchFamily="34" charset="0"/>
                <a:cs typeface="Arial" panose="020B0604020202020204" pitchFamily="34" charset="0"/>
              </a:rPr>
              <a:t>(Erich Fried)</a:t>
            </a:r>
          </a:p>
        </p:txBody>
      </p:sp>
    </p:spTree>
    <p:extLst>
      <p:ext uri="{BB962C8B-B14F-4D97-AF65-F5344CB8AC3E}">
        <p14:creationId xmlns:p14="http://schemas.microsoft.com/office/powerpoint/2010/main" val="200935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hteck 1"/>
          <p:cNvSpPr>
            <a:spLocks noChangeArrowheads="1"/>
          </p:cNvSpPr>
          <p:nvPr/>
        </p:nvSpPr>
        <p:spPr bwMode="auto">
          <a:xfrm>
            <a:off x="2124075" y="3491271"/>
            <a:ext cx="4572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AT" altLang="de-DE" dirty="0">
                <a:hlinkClick r:id="rId2"/>
              </a:rPr>
              <a:t>http://tvthek.orf.at/program/Archiv/7648449/Recht-auf-Bildung-Evangelische-Schule-erprobt-inklusive-Oberstufe/7989987/Recht-auf-Bildung-Evangelische-Schule-erprobt-inklusive-Oberstufe/7989988</a:t>
            </a:r>
            <a:endParaRPr lang="de-AT" altLang="de-DE" dirty="0"/>
          </a:p>
          <a:p>
            <a:pPr eaLnBrk="1" hangingPunct="1"/>
            <a:endParaRPr lang="de-AT" altLang="de-DE" dirty="0"/>
          </a:p>
          <a:p>
            <a:pPr eaLnBrk="1" hangingPunct="1"/>
            <a:endParaRPr lang="de-AT" altLang="de-DE" dirty="0"/>
          </a:p>
          <a:p>
            <a:pPr eaLnBrk="1" hangingPunct="1"/>
            <a:endParaRPr lang="de-AT" altLang="de-DE" dirty="0"/>
          </a:p>
          <a:p>
            <a:pPr eaLnBrk="1" hangingPunct="1"/>
            <a:endParaRPr lang="de-AT" altLang="de-DE" dirty="0"/>
          </a:p>
        </p:txBody>
      </p:sp>
      <p:sp>
        <p:nvSpPr>
          <p:cNvPr id="287747" name="Textfeld 4"/>
          <p:cNvSpPr txBox="1">
            <a:spLocks noChangeArrowheads="1"/>
          </p:cNvSpPr>
          <p:nvPr/>
        </p:nvSpPr>
        <p:spPr bwMode="auto">
          <a:xfrm>
            <a:off x="2124075" y="1766933"/>
            <a:ext cx="4751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AT" altLang="de-DE" dirty="0"/>
              <a:t>http://tvthek.orf.at/program/Oberoesterreich-heute/70016/Oberoesterreich-heute/8590199/Abschaffung-Sonderschulen/8594267</a:t>
            </a:r>
          </a:p>
        </p:txBody>
      </p:sp>
    </p:spTree>
    <p:extLst>
      <p:ext uri="{BB962C8B-B14F-4D97-AF65-F5344CB8AC3E}">
        <p14:creationId xmlns:p14="http://schemas.microsoft.com/office/powerpoint/2010/main" val="1686528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82638"/>
            <a:ext cx="8229600" cy="1143000"/>
          </a:xfrm>
        </p:spPr>
        <p:txBody>
          <a:bodyPr/>
          <a:lstStyle/>
          <a:p>
            <a:r>
              <a:rPr lang="de-AT" dirty="0">
                <a:solidFill>
                  <a:srgbClr val="C00000"/>
                </a:solidFill>
              </a:rPr>
              <a:t>Materialen zur Schulentwicklung</a:t>
            </a:r>
          </a:p>
        </p:txBody>
      </p:sp>
      <p:sp>
        <p:nvSpPr>
          <p:cNvPr id="3" name="Inhaltsplatzhalter 2"/>
          <p:cNvSpPr>
            <a:spLocks noGrp="1"/>
          </p:cNvSpPr>
          <p:nvPr>
            <p:ph idx="1"/>
          </p:nvPr>
        </p:nvSpPr>
        <p:spPr>
          <a:xfrm>
            <a:off x="544285" y="1843314"/>
            <a:ext cx="8229600" cy="4033958"/>
          </a:xfrm>
        </p:spPr>
        <p:txBody>
          <a:bodyPr>
            <a:normAutofit fontScale="92500" lnSpcReduction="20000"/>
          </a:bodyPr>
          <a:lstStyle/>
          <a:p>
            <a:r>
              <a:rPr lang="de-AT" sz="2000" b="1" dirty="0"/>
              <a:t>Index für Inklusion</a:t>
            </a:r>
          </a:p>
          <a:p>
            <a:pPr>
              <a:buNone/>
            </a:pPr>
            <a:r>
              <a:rPr lang="de-AT" sz="2000" dirty="0"/>
              <a:t>http://www.eenet.org.uk/resources/docs/Index%20German.pdf</a:t>
            </a:r>
          </a:p>
          <a:p>
            <a:r>
              <a:rPr lang="de-AT" sz="2000" b="1" dirty="0"/>
              <a:t>Quick-Guides für Inklusion</a:t>
            </a:r>
          </a:p>
          <a:p>
            <a:pPr>
              <a:buNone/>
            </a:pPr>
            <a:r>
              <a:rPr lang="de-AT" sz="2000" dirty="0"/>
              <a:t>http://www.phlu.ch/fileadmin/media/phlu.ch/wb/weiterbildung/LISUM_Quick-Guides_Teil_1.pdf</a:t>
            </a:r>
          </a:p>
          <a:p>
            <a:pPr>
              <a:buNone/>
            </a:pPr>
            <a:r>
              <a:rPr lang="de-AT" sz="2000" dirty="0">
                <a:hlinkClick r:id="rId2"/>
              </a:rPr>
              <a:t>http://schulentwicklu</a:t>
            </a:r>
            <a:endParaRPr lang="de-AT" sz="2000" dirty="0"/>
          </a:p>
          <a:p>
            <a:r>
              <a:rPr lang="de-AT" sz="2000" b="1" dirty="0"/>
              <a:t>QIK-Check – Qualität in inklusiven Klassen/Lerngruppen</a:t>
            </a:r>
          </a:p>
          <a:p>
            <a:pPr>
              <a:buNone/>
            </a:pPr>
            <a:r>
              <a:rPr lang="de-AT" sz="2000" dirty="0">
                <a:hlinkClick r:id="rId3"/>
              </a:rPr>
              <a:t>ng.at/</a:t>
            </a:r>
            <a:r>
              <a:rPr lang="de-AT" sz="2000" dirty="0" err="1">
                <a:hlinkClick r:id="rId3"/>
              </a:rPr>
              <a:t>joomla</a:t>
            </a:r>
            <a:r>
              <a:rPr lang="de-AT" sz="2000" dirty="0">
                <a:hlinkClick r:id="rId3"/>
              </a:rPr>
              <a:t>/</a:t>
            </a:r>
            <a:r>
              <a:rPr lang="de-AT" sz="2000" dirty="0" err="1">
                <a:hlinkClick r:id="rId3"/>
              </a:rPr>
              <a:t>images</a:t>
            </a:r>
            <a:r>
              <a:rPr lang="de-AT" sz="2000" dirty="0">
                <a:hlinkClick r:id="rId3"/>
              </a:rPr>
              <a:t>/</a:t>
            </a:r>
            <a:r>
              <a:rPr lang="de-AT" sz="2000" dirty="0" err="1">
                <a:hlinkClick r:id="rId3"/>
              </a:rPr>
              <a:t>stories</a:t>
            </a:r>
            <a:r>
              <a:rPr lang="de-AT" sz="2000" dirty="0">
                <a:hlinkClick r:id="rId3"/>
              </a:rPr>
              <a:t>/</a:t>
            </a:r>
            <a:r>
              <a:rPr lang="de-AT" sz="2000" dirty="0" err="1">
                <a:hlinkClick r:id="rId3"/>
              </a:rPr>
              <a:t>inklusion</a:t>
            </a:r>
            <a:r>
              <a:rPr lang="de-AT" sz="2000" dirty="0">
                <a:hlinkClick r:id="rId3"/>
              </a:rPr>
              <a:t>/qikcheck_1.pdf</a:t>
            </a:r>
            <a:endParaRPr lang="de-AT" sz="2000" dirty="0"/>
          </a:p>
          <a:p>
            <a:r>
              <a:rPr lang="de-AT" sz="2000" b="1" dirty="0"/>
              <a:t>Bewertungsraster zu den schulischen Integrationsprozessen an der Aargauer Volksschule </a:t>
            </a:r>
          </a:p>
          <a:p>
            <a:pPr>
              <a:buNone/>
            </a:pPr>
            <a:r>
              <a:rPr lang="de-AT" sz="2000" dirty="0">
                <a:hlinkClick r:id="rId4"/>
              </a:rPr>
              <a:t>http://www.schulevaluation-ag.ch/downloads_oeffentlicher_bereich.cfm</a:t>
            </a:r>
            <a:endParaRPr lang="de-AT" sz="2000" dirty="0"/>
          </a:p>
          <a:p>
            <a:r>
              <a:rPr lang="de-AT" sz="2000" b="1" dirty="0"/>
              <a:t>Schulverbund Blick über den Zaun: Leitbild und Standards</a:t>
            </a:r>
          </a:p>
          <a:p>
            <a:pPr marL="0" indent="0">
              <a:buNone/>
            </a:pPr>
            <a:r>
              <a:rPr lang="de-AT" sz="2000" dirty="0"/>
              <a:t>http://www.blickueberdenzaun.de/</a:t>
            </a:r>
          </a:p>
          <a:p>
            <a:endParaRPr lang="de-AT" sz="2000" dirty="0"/>
          </a:p>
          <a:p>
            <a:pPr marL="0" indent="0">
              <a:buNone/>
            </a:pPr>
            <a:endParaRPr lang="de-AT" sz="2000" dirty="0"/>
          </a:p>
        </p:txBody>
      </p:sp>
    </p:spTree>
    <p:extLst>
      <p:ext uri="{BB962C8B-B14F-4D97-AF65-F5344CB8AC3E}">
        <p14:creationId xmlns:p14="http://schemas.microsoft.com/office/powerpoint/2010/main" val="161991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449263" y="518318"/>
            <a:ext cx="8229600" cy="4525963"/>
          </a:xfrm>
        </p:spPr>
        <p:txBody>
          <a:bodyPr>
            <a:normAutofit/>
          </a:bodyPr>
          <a:lstStyle/>
          <a:p>
            <a:pPr algn="ctr" eaLnBrk="1" hangingPunct="1">
              <a:buFontTx/>
              <a:buNone/>
            </a:pPr>
            <a:r>
              <a:rPr lang="de-AT" altLang="de-DE" sz="3600" dirty="0">
                <a:solidFill>
                  <a:schemeClr val="hlink"/>
                </a:solidFill>
                <a:latin typeface="Arial Rounded MT Bold" panose="020F0704030504030204" pitchFamily="34" charset="0"/>
              </a:rPr>
              <a:t>Diversität</a:t>
            </a:r>
            <a:r>
              <a:rPr lang="de-AT" altLang="de-DE" sz="3600" dirty="0">
                <a:latin typeface="Arial Rounded MT Bold" panose="020F0704030504030204" pitchFamily="34" charset="0"/>
              </a:rPr>
              <a:t> – </a:t>
            </a:r>
            <a:r>
              <a:rPr lang="de-AT" altLang="de-DE" sz="3600" dirty="0">
                <a:solidFill>
                  <a:schemeClr val="folHlink"/>
                </a:solidFill>
                <a:latin typeface="Arial Rounded MT Bold" panose="020F0704030504030204" pitchFamily="34" charset="0"/>
              </a:rPr>
              <a:t>Vielfalt</a:t>
            </a:r>
            <a:r>
              <a:rPr lang="de-AT" altLang="de-DE" sz="3600" dirty="0">
                <a:latin typeface="Arial Rounded MT Bold" panose="020F0704030504030204" pitchFamily="34" charset="0"/>
              </a:rPr>
              <a:t> - </a:t>
            </a:r>
            <a:r>
              <a:rPr lang="de-AT" altLang="de-DE" sz="3600" dirty="0">
                <a:solidFill>
                  <a:srgbClr val="CC6600"/>
                </a:solidFill>
                <a:latin typeface="Arial Rounded MT Bold" panose="020F0704030504030204" pitchFamily="34" charset="0"/>
              </a:rPr>
              <a:t>Heterogenität</a:t>
            </a:r>
            <a:endParaRPr lang="de-DE" altLang="de-DE" sz="3600" dirty="0">
              <a:solidFill>
                <a:srgbClr val="CC6600"/>
              </a:solidFill>
              <a:latin typeface="Arial Rounded MT Bold" panose="020F0704030504030204" pitchFamily="34" charset="0"/>
            </a:endParaRPr>
          </a:p>
        </p:txBody>
      </p:sp>
      <p:pic>
        <p:nvPicPr>
          <p:cNvPr id="20483" name="Picture 5" descr="vielfalt_fru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724" y="1412776"/>
            <a:ext cx="5499571" cy="363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1187450" y="6165850"/>
            <a:ext cx="568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50000"/>
              </a:spcBef>
              <a:buClrTx/>
              <a:buSzTx/>
              <a:buFontTx/>
              <a:buNone/>
            </a:pPr>
            <a:r>
              <a:rPr lang="de-DE" altLang="de-DE" sz="1800" dirty="0">
                <a:solidFill>
                  <a:schemeClr val="tx1"/>
                </a:solidFill>
                <a:latin typeface="Arial Rounded MT Bold" panose="020F0704030504030204" pitchFamily="34" charset="0"/>
              </a:rPr>
              <a:t>http://www.youtube.com/watch?v=-2NQTruaM9s</a:t>
            </a:r>
          </a:p>
        </p:txBody>
      </p:sp>
    </p:spTree>
    <p:extLst>
      <p:ext uri="{BB962C8B-B14F-4D97-AF65-F5344CB8AC3E}">
        <p14:creationId xmlns:p14="http://schemas.microsoft.com/office/powerpoint/2010/main" val="4180879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908720"/>
            <a:ext cx="8229600" cy="4525963"/>
          </a:xfrm>
        </p:spPr>
        <p:txBody>
          <a:bodyPr/>
          <a:lstStyle/>
          <a:p>
            <a:pPr marL="0" indent="0">
              <a:buNone/>
            </a:pPr>
            <a:r>
              <a:rPr lang="de-AT" b="1" dirty="0"/>
              <a:t>Homepage des Zentrum für Inklusion der PH NÖ Campus Baden:</a:t>
            </a:r>
          </a:p>
          <a:p>
            <a:r>
              <a:rPr lang="de-AT" dirty="0"/>
              <a:t>	http://inklusion.ph-noe.ac.at</a:t>
            </a:r>
          </a:p>
        </p:txBody>
      </p:sp>
      <p:pic>
        <p:nvPicPr>
          <p:cNvPr id="2" name="Grafik 1"/>
          <p:cNvPicPr>
            <a:picLocks noChangeAspect="1"/>
          </p:cNvPicPr>
          <p:nvPr/>
        </p:nvPicPr>
        <p:blipFill>
          <a:blip r:embed="rId2"/>
          <a:stretch>
            <a:fillRect/>
          </a:stretch>
        </p:blipFill>
        <p:spPr>
          <a:xfrm>
            <a:off x="4211960" y="3171701"/>
            <a:ext cx="3312368" cy="3063552"/>
          </a:xfrm>
          <a:prstGeom prst="rect">
            <a:avLst/>
          </a:prstGeom>
        </p:spPr>
      </p:pic>
    </p:spTree>
    <p:extLst>
      <p:ext uri="{BB962C8B-B14F-4D97-AF65-F5344CB8AC3E}">
        <p14:creationId xmlns:p14="http://schemas.microsoft.com/office/powerpoint/2010/main" val="3134800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4257675"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 16" descr="indexcover-edition3.jpg"/>
          <p:cNvPicPr>
            <a:picLocks noChangeAspect="1"/>
          </p:cNvPicPr>
          <p:nvPr/>
        </p:nvPicPr>
        <p:blipFill>
          <a:blip r:embed="rId3"/>
          <a:srcRect/>
          <a:stretch>
            <a:fillRect/>
          </a:stretch>
        </p:blipFill>
        <p:spPr bwMode="auto">
          <a:xfrm>
            <a:off x="6012160" y="2345526"/>
            <a:ext cx="2859335" cy="4322300"/>
          </a:xfrm>
          <a:prstGeom prst="rect">
            <a:avLst/>
          </a:prstGeom>
          <a:noFill/>
          <a:ln w="9525">
            <a:noFill/>
            <a:miter lim="800000"/>
            <a:headEnd/>
            <a:tailEnd/>
          </a:ln>
          <a:scene3d>
            <a:camera prst="orthographicFront"/>
            <a:lightRig rig="threePt" dir="t"/>
          </a:scene3d>
          <a:sp3d>
            <a:bevelT w="165100" prst="coolSlant"/>
          </a:sp3d>
        </p:spPr>
      </p:pic>
      <p:pic>
        <p:nvPicPr>
          <p:cNvPr id="4" name="Bild 12" descr="Unknown.jpeg"/>
          <p:cNvPicPr>
            <a:picLocks noChangeAspect="1"/>
          </p:cNvPicPr>
          <p:nvPr/>
        </p:nvPicPr>
        <p:blipFill>
          <a:blip r:embed="rId4"/>
          <a:srcRect/>
          <a:stretch>
            <a:fillRect/>
          </a:stretch>
        </p:blipFill>
        <p:spPr bwMode="auto">
          <a:xfrm>
            <a:off x="4572000" y="1124920"/>
            <a:ext cx="1944216" cy="2441211"/>
          </a:xfrm>
          <a:prstGeom prst="rect">
            <a:avLst/>
          </a:prstGeom>
          <a:noFill/>
          <a:ln w="9525">
            <a:noFill/>
            <a:miter lim="800000"/>
            <a:headEnd/>
            <a:tailEnd/>
          </a:ln>
          <a:scene3d>
            <a:camera prst="orthographicFront"/>
            <a:lightRig rig="threePt" dir="t"/>
          </a:scene3d>
          <a:sp3d>
            <a:bevelT w="165100" prst="coolSlant"/>
          </a:sp3d>
        </p:spPr>
      </p:pic>
    </p:spTree>
    <p:extLst>
      <p:ext uri="{BB962C8B-B14F-4D97-AF65-F5344CB8AC3E}">
        <p14:creationId xmlns:p14="http://schemas.microsoft.com/office/powerpoint/2010/main" val="71393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t>Ziele der Arbeit mit dem Index</a:t>
            </a:r>
            <a:endParaRPr lang="de-AT" dirty="0"/>
          </a:p>
        </p:txBody>
      </p:sp>
      <p:sp>
        <p:nvSpPr>
          <p:cNvPr id="3" name="Inhaltsplatzhalter 2"/>
          <p:cNvSpPr>
            <a:spLocks noGrp="1"/>
          </p:cNvSpPr>
          <p:nvPr>
            <p:ph idx="1"/>
          </p:nvPr>
        </p:nvSpPr>
        <p:spPr/>
        <p:txBody>
          <a:bodyPr>
            <a:normAutofit/>
          </a:bodyPr>
          <a:lstStyle/>
          <a:p>
            <a:pPr marL="0" indent="0">
              <a:buNone/>
            </a:pPr>
            <a:r>
              <a:rPr lang="de-AT" sz="3600" dirty="0"/>
              <a:t>Im Mittelpunkt steht der </a:t>
            </a:r>
          </a:p>
          <a:p>
            <a:pPr marL="0" indent="0">
              <a:buNone/>
            </a:pPr>
            <a:r>
              <a:rPr lang="de-AT" sz="3600" dirty="0"/>
              <a:t>„Dialog über das, </a:t>
            </a:r>
            <a:r>
              <a:rPr lang="de-AT" sz="3600" b="1" dirty="0"/>
              <a:t>was vorhanden ist und so bleiben soll</a:t>
            </a:r>
            <a:r>
              <a:rPr lang="de-AT" sz="3600" dirty="0"/>
              <a:t>, über das, </a:t>
            </a:r>
            <a:r>
              <a:rPr lang="de-AT" sz="3600" b="1" dirty="0"/>
              <a:t>was veränderungswürdig ist</a:t>
            </a:r>
            <a:r>
              <a:rPr lang="de-AT" sz="3600" dirty="0"/>
              <a:t>, und über das, </a:t>
            </a:r>
            <a:r>
              <a:rPr lang="de-AT" sz="3600" b="1" dirty="0"/>
              <a:t>was visionär gewünscht und erträumt wird</a:t>
            </a:r>
            <a:r>
              <a:rPr lang="de-AT" sz="3600" dirty="0"/>
              <a:t>.“ (Boban &amp; Hinz 2014, S.13)</a:t>
            </a:r>
          </a:p>
        </p:txBody>
      </p:sp>
    </p:spTree>
    <p:extLst>
      <p:ext uri="{BB962C8B-B14F-4D97-AF65-F5344CB8AC3E}">
        <p14:creationId xmlns:p14="http://schemas.microsoft.com/office/powerpoint/2010/main" val="79293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de-AT" sz="3800" dirty="0">
                <a:solidFill>
                  <a:srgbClr val="C00000"/>
                </a:solidFill>
                <a:latin typeface="Arial Rounded MT Bold" panose="020F0704030504030204" pitchFamily="34" charset="0"/>
              </a:rPr>
              <a:t>Heterogenität in der Gesellschaft</a:t>
            </a:r>
            <a:endParaRPr lang="de-DE" sz="3800" dirty="0">
              <a:solidFill>
                <a:srgbClr val="C00000"/>
              </a:solidFill>
              <a:latin typeface="Arial Rounded MT Bold" panose="020F0704030504030204" pitchFamily="34" charset="0"/>
            </a:endParaRPr>
          </a:p>
        </p:txBody>
      </p:sp>
      <p:sp>
        <p:nvSpPr>
          <p:cNvPr id="39939" name="Rectangle 3"/>
          <p:cNvSpPr>
            <a:spLocks noGrp="1" noChangeArrowheads="1"/>
          </p:cNvSpPr>
          <p:nvPr>
            <p:ph idx="1"/>
          </p:nvPr>
        </p:nvSpPr>
        <p:spPr/>
        <p:txBody>
          <a:bodyPr/>
          <a:lstStyle/>
          <a:p>
            <a:pPr eaLnBrk="1" hangingPunct="1">
              <a:lnSpc>
                <a:spcPct val="90000"/>
              </a:lnSpc>
              <a:buFont typeface="Wingdings" pitchFamily="2" charset="2"/>
              <a:buChar char="Ø"/>
            </a:pPr>
            <a:r>
              <a:rPr lang="de-AT" sz="2800" dirty="0"/>
              <a:t>Streuung der Leistungen sind extrem hoch und in hohem Maße mit der sozialen Herkunft der Schüler/innen verknüpft</a:t>
            </a:r>
          </a:p>
          <a:p>
            <a:pPr eaLnBrk="1" hangingPunct="1">
              <a:lnSpc>
                <a:spcPct val="90000"/>
              </a:lnSpc>
              <a:buFont typeface="Wingdings" pitchFamily="2" charset="2"/>
              <a:buChar char="Ø"/>
            </a:pPr>
            <a:r>
              <a:rPr lang="de-AT" sz="2800" dirty="0"/>
              <a:t>Heterogenität in der Gesellschaft nimmt durch Migration, Globalisierung, Ende der Industriegesellschaft (internationale Entwicklungen) und gesellschaftliche Individualisierungsprozesse zu</a:t>
            </a:r>
          </a:p>
          <a:p>
            <a:pPr eaLnBrk="1" hangingPunct="1">
              <a:lnSpc>
                <a:spcPct val="90000"/>
              </a:lnSpc>
              <a:buFont typeface="Wingdings" pitchFamily="2" charset="2"/>
              <a:buChar char="Ø"/>
            </a:pPr>
            <a:r>
              <a:rPr lang="de-AT" sz="2800" dirty="0"/>
              <a:t>Ansprüche des Individuums in seinen Besonderheiten wahrgenommen zu werden steigen</a:t>
            </a:r>
            <a:endParaRPr lang="de-DE"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16632"/>
            <a:ext cx="8229600" cy="614004"/>
          </a:xfrm>
        </p:spPr>
        <p:txBody>
          <a:bodyPr>
            <a:noAutofit/>
          </a:bodyPr>
          <a:lstStyle/>
          <a:p>
            <a:r>
              <a:rPr lang="de-AT" sz="4000" dirty="0">
                <a:solidFill>
                  <a:srgbClr val="C00000"/>
                </a:solidFill>
                <a:latin typeface="Arial Rounded MT Bold" panose="020F0704030504030204" pitchFamily="34" charset="0"/>
              </a:rPr>
              <a:t>Was versteht man unter Vielfalt?</a:t>
            </a:r>
          </a:p>
        </p:txBody>
      </p:sp>
      <p:sp>
        <p:nvSpPr>
          <p:cNvPr id="6" name="Inhaltsplatzhalter 5"/>
          <p:cNvSpPr>
            <a:spLocks noGrp="1"/>
          </p:cNvSpPr>
          <p:nvPr>
            <p:ph idx="1"/>
          </p:nvPr>
        </p:nvSpPr>
        <p:spPr>
          <a:xfrm>
            <a:off x="457200" y="1120462"/>
            <a:ext cx="8229600" cy="5005701"/>
          </a:xfrm>
        </p:spPr>
        <p:txBody>
          <a:bodyPr/>
          <a:lstStyle/>
          <a:p>
            <a:pPr marL="0" indent="0">
              <a:buNone/>
            </a:pPr>
            <a:r>
              <a:rPr lang="de-AT" dirty="0"/>
              <a:t>EUROPÄISCHER GEMEINSCHAFTSVERTRAG</a:t>
            </a:r>
          </a:p>
          <a:p>
            <a:pPr marL="0" indent="0">
              <a:buNone/>
            </a:pPr>
            <a:r>
              <a:rPr lang="de-AT" dirty="0"/>
              <a:t>Artikel 13</a:t>
            </a:r>
          </a:p>
          <a:p>
            <a:pPr marL="0" indent="0">
              <a:buNone/>
            </a:pPr>
            <a:endParaRPr lang="de-AT" sz="1400" dirty="0"/>
          </a:p>
          <a:p>
            <a:pPr marL="0" indent="0">
              <a:buNone/>
            </a:pPr>
            <a:r>
              <a:rPr lang="de-AT" sz="2400" dirty="0"/>
              <a:t>Unbeschadet der sonstigen Bestimmungen dieses Vertrages kann der Rat im Rahmen der durch den Vertrag auf die Gemeinschaft übertragenen Zuständigkeiten auf Vorschlag der Kommission und nach Anhörung des Europäischen Parlaments einstimmig geeignete Vorkehrungen treffen, um Diskriminierungen aus Gründen des </a:t>
            </a:r>
            <a:r>
              <a:rPr lang="de-AT" sz="2400" dirty="0">
                <a:solidFill>
                  <a:srgbClr val="0070C0"/>
                </a:solidFill>
              </a:rPr>
              <a:t>GESCHLECHTS</a:t>
            </a:r>
            <a:r>
              <a:rPr lang="de-AT" sz="2400" dirty="0"/>
              <a:t>, der </a:t>
            </a:r>
            <a:r>
              <a:rPr lang="de-AT" sz="2400" dirty="0">
                <a:solidFill>
                  <a:srgbClr val="0070C0"/>
                </a:solidFill>
              </a:rPr>
              <a:t>RASSE</a:t>
            </a:r>
            <a:r>
              <a:rPr lang="de-AT" sz="2400" dirty="0"/>
              <a:t>, der </a:t>
            </a:r>
            <a:r>
              <a:rPr lang="de-AT" sz="2400" dirty="0">
                <a:solidFill>
                  <a:srgbClr val="0070C0"/>
                </a:solidFill>
              </a:rPr>
              <a:t>ETHNISCHEN HERKUNFT</a:t>
            </a:r>
            <a:r>
              <a:rPr lang="de-AT" sz="2400" dirty="0"/>
              <a:t>, der </a:t>
            </a:r>
            <a:r>
              <a:rPr lang="de-AT" sz="2400" dirty="0">
                <a:solidFill>
                  <a:srgbClr val="0070C0"/>
                </a:solidFill>
              </a:rPr>
              <a:t>RELIGION</a:t>
            </a:r>
            <a:r>
              <a:rPr lang="de-AT" sz="2400" dirty="0"/>
              <a:t> oder der </a:t>
            </a:r>
            <a:r>
              <a:rPr lang="de-AT" sz="2400" dirty="0">
                <a:solidFill>
                  <a:srgbClr val="0070C0"/>
                </a:solidFill>
              </a:rPr>
              <a:t>WELTANSCHAUUNG</a:t>
            </a:r>
            <a:r>
              <a:rPr lang="de-AT" sz="2400" dirty="0"/>
              <a:t>; einer </a:t>
            </a:r>
            <a:r>
              <a:rPr lang="de-AT" sz="2400" dirty="0">
                <a:solidFill>
                  <a:srgbClr val="0070C0"/>
                </a:solidFill>
              </a:rPr>
              <a:t>BEHINDERUNG</a:t>
            </a:r>
            <a:r>
              <a:rPr lang="de-AT" sz="2400" dirty="0"/>
              <a:t>, des </a:t>
            </a:r>
            <a:r>
              <a:rPr lang="de-AT" sz="2400" dirty="0">
                <a:solidFill>
                  <a:srgbClr val="0070C0"/>
                </a:solidFill>
              </a:rPr>
              <a:t>ALTERS</a:t>
            </a:r>
            <a:r>
              <a:rPr lang="de-AT" sz="2400" dirty="0"/>
              <a:t> oder der </a:t>
            </a:r>
            <a:r>
              <a:rPr lang="de-AT" sz="2400" dirty="0">
                <a:solidFill>
                  <a:srgbClr val="0070C0"/>
                </a:solidFill>
              </a:rPr>
              <a:t>SEXUELLEN</a:t>
            </a:r>
            <a:r>
              <a:rPr lang="de-AT" sz="2400" dirty="0"/>
              <a:t> </a:t>
            </a:r>
            <a:r>
              <a:rPr lang="de-AT" sz="2400" dirty="0">
                <a:solidFill>
                  <a:srgbClr val="0070C0"/>
                </a:solidFill>
              </a:rPr>
              <a:t>ORIENTIERUNG</a:t>
            </a:r>
            <a:r>
              <a:rPr lang="de-AT" sz="2400" dirty="0"/>
              <a:t> zu bekämpfen.</a:t>
            </a:r>
          </a:p>
        </p:txBody>
      </p:sp>
    </p:spTree>
    <p:extLst>
      <p:ext uri="{BB962C8B-B14F-4D97-AF65-F5344CB8AC3E}">
        <p14:creationId xmlns:p14="http://schemas.microsoft.com/office/powerpoint/2010/main" val="374436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de-AT" dirty="0">
                <a:solidFill>
                  <a:srgbClr val="C00000"/>
                </a:solidFill>
                <a:latin typeface="Arial Rounded MT Bold" pitchFamily="34" charset="0"/>
              </a:rPr>
              <a:t>Kerndimensionen von </a:t>
            </a:r>
            <a:r>
              <a:rPr lang="de-AT" dirty="0" err="1">
                <a:solidFill>
                  <a:srgbClr val="C00000"/>
                </a:solidFill>
                <a:latin typeface="Arial Rounded MT Bold" pitchFamily="34" charset="0"/>
              </a:rPr>
              <a:t>Diversity</a:t>
            </a:r>
            <a:r>
              <a:rPr lang="de-AT" dirty="0">
                <a:solidFill>
                  <a:srgbClr val="C00000"/>
                </a:solidFill>
                <a:latin typeface="Arial Rounded MT Bold" pitchFamily="34" charset="0"/>
              </a:rPr>
              <a:t> Management</a:t>
            </a:r>
          </a:p>
        </p:txBody>
      </p:sp>
      <p:graphicFrame>
        <p:nvGraphicFramePr>
          <p:cNvPr id="4" name="Inhaltsplatzhalter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feld 2"/>
          <p:cNvSpPr txBox="1"/>
          <p:nvPr/>
        </p:nvSpPr>
        <p:spPr>
          <a:xfrm>
            <a:off x="148913" y="6237312"/>
            <a:ext cx="8568952" cy="523220"/>
          </a:xfrm>
          <a:prstGeom prst="rect">
            <a:avLst/>
          </a:prstGeom>
          <a:noFill/>
        </p:spPr>
        <p:txBody>
          <a:bodyPr wrap="square" rtlCol="0">
            <a:spAutoFit/>
          </a:bodyPr>
          <a:lstStyle/>
          <a:p>
            <a:pPr>
              <a:spcBef>
                <a:spcPct val="50000"/>
              </a:spcBef>
            </a:pPr>
            <a:r>
              <a:rPr lang="de-AT" altLang="de-DE" sz="1400" dirty="0">
                <a:latin typeface="Arial Rounded MT Bold" panose="020F0704030504030204" pitchFamily="34" charset="0"/>
              </a:rPr>
              <a:t>Siehe auch: Diversitätsrad („4 </a:t>
            </a:r>
            <a:r>
              <a:rPr lang="de-AT" altLang="de-DE" sz="1400" dirty="0" err="1">
                <a:latin typeface="Arial Rounded MT Bold" panose="020F0704030504030204" pitchFamily="34" charset="0"/>
              </a:rPr>
              <a:t>Layers</a:t>
            </a:r>
            <a:r>
              <a:rPr lang="de-AT" altLang="de-DE" sz="1400" dirty="0">
                <a:latin typeface="Arial Rounded MT Bold" panose="020F0704030504030204" pitchFamily="34" charset="0"/>
              </a:rPr>
              <a:t> </a:t>
            </a:r>
            <a:r>
              <a:rPr lang="de-AT" altLang="de-DE" sz="1400" dirty="0" err="1">
                <a:latin typeface="Arial Rounded MT Bold" panose="020F0704030504030204" pitchFamily="34" charset="0"/>
              </a:rPr>
              <a:t>of</a:t>
            </a:r>
            <a:r>
              <a:rPr lang="de-AT" altLang="de-DE" sz="1400" dirty="0">
                <a:latin typeface="Arial Rounded MT Bold" panose="020F0704030504030204" pitchFamily="34" charset="0"/>
              </a:rPr>
              <a:t> </a:t>
            </a:r>
            <a:r>
              <a:rPr lang="de-AT" altLang="de-DE" sz="1400" dirty="0" err="1">
                <a:latin typeface="Arial Rounded MT Bold" panose="020F0704030504030204" pitchFamily="34" charset="0"/>
              </a:rPr>
              <a:t>Diversity</a:t>
            </a:r>
            <a:r>
              <a:rPr lang="de-AT" altLang="de-DE" sz="1400" dirty="0">
                <a:latin typeface="Arial Rounded MT Bold" panose="020F0704030504030204" pitchFamily="34" charset="0"/>
              </a:rPr>
              <a:t>“) </a:t>
            </a:r>
            <a:r>
              <a:rPr lang="de-DE" altLang="de-DE" sz="1400" dirty="0">
                <a:latin typeface="Arial Rounded MT Bold" panose="020F0704030504030204" pitchFamily="34" charset="0"/>
              </a:rPr>
              <a:t>nach </a:t>
            </a:r>
            <a:r>
              <a:rPr lang="de-DE" altLang="de-DE" sz="1400" dirty="0" err="1">
                <a:latin typeface="Arial Rounded MT Bold" panose="020F0704030504030204" pitchFamily="34" charset="0"/>
              </a:rPr>
              <a:t>Gardenswartz</a:t>
            </a:r>
            <a:r>
              <a:rPr lang="de-DE" altLang="de-DE" sz="1400" dirty="0">
                <a:latin typeface="Arial Rounded MT Bold" panose="020F0704030504030204" pitchFamily="34" charset="0"/>
              </a:rPr>
              <a:t>, L. u. Rowe, A.: Diverse Teams at Work; Society </a:t>
            </a:r>
            <a:r>
              <a:rPr lang="de-DE" altLang="de-DE" sz="1400" dirty="0" err="1">
                <a:latin typeface="Arial Rounded MT Bold" panose="020F0704030504030204" pitchFamily="34" charset="0"/>
              </a:rPr>
              <a:t>for</a:t>
            </a:r>
            <a:r>
              <a:rPr lang="de-DE" altLang="de-DE" sz="1400" dirty="0">
                <a:latin typeface="Arial Rounded MT Bold" panose="020F0704030504030204" pitchFamily="34" charset="0"/>
              </a:rPr>
              <a:t> Human </a:t>
            </a:r>
            <a:r>
              <a:rPr lang="de-DE" altLang="de-DE" sz="1400" dirty="0" err="1">
                <a:latin typeface="Arial Rounded MT Bold" panose="020F0704030504030204" pitchFamily="34" charset="0"/>
              </a:rPr>
              <a:t>Resource</a:t>
            </a:r>
            <a:r>
              <a:rPr lang="de-DE" altLang="de-DE" sz="1400" dirty="0">
                <a:latin typeface="Arial Rounded MT Bold" panose="020F0704030504030204" pitchFamily="34" charset="0"/>
              </a:rPr>
              <a:t> Management 2002 </a:t>
            </a:r>
          </a:p>
        </p:txBody>
      </p:sp>
    </p:spTree>
    <p:extLst>
      <p:ext uri="{BB962C8B-B14F-4D97-AF65-F5344CB8AC3E}">
        <p14:creationId xmlns:p14="http://schemas.microsoft.com/office/powerpoint/2010/main" val="2042019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marL="54864" eaLnBrk="1" fontAlgn="auto" hangingPunct="1">
              <a:spcAft>
                <a:spcPts val="0"/>
              </a:spcAft>
              <a:defRPr/>
            </a:pPr>
            <a:r>
              <a:rPr lang="de-AT" sz="4000" dirty="0">
                <a:solidFill>
                  <a:srgbClr val="C00000"/>
                </a:solidFill>
                <a:latin typeface="Arial Rounded MT Bold" pitchFamily="34" charset="0"/>
              </a:rPr>
              <a:t>Was ist „</a:t>
            </a:r>
            <a:r>
              <a:rPr lang="de-AT" sz="4000" dirty="0" err="1">
                <a:solidFill>
                  <a:srgbClr val="C00000"/>
                </a:solidFill>
                <a:latin typeface="Arial Rounded MT Bold" pitchFamily="34" charset="0"/>
              </a:rPr>
              <a:t>Diversity</a:t>
            </a:r>
            <a:r>
              <a:rPr lang="de-AT" sz="4000" dirty="0">
                <a:solidFill>
                  <a:srgbClr val="C00000"/>
                </a:solidFill>
                <a:latin typeface="Arial Rounded MT Bold" pitchFamily="34" charset="0"/>
              </a:rPr>
              <a:t> Management“?</a:t>
            </a:r>
            <a:endParaRPr lang="de-DE" sz="4000" dirty="0">
              <a:solidFill>
                <a:srgbClr val="C00000"/>
              </a:solidFill>
              <a:latin typeface="Arial Rounded MT Bold" pitchFamily="34" charset="0"/>
            </a:endParaRPr>
          </a:p>
        </p:txBody>
      </p:sp>
      <p:sp>
        <p:nvSpPr>
          <p:cNvPr id="23555" name="Rectangle 3"/>
          <p:cNvSpPr>
            <a:spLocks noGrp="1" noChangeArrowheads="1"/>
          </p:cNvSpPr>
          <p:nvPr>
            <p:ph idx="1"/>
          </p:nvPr>
        </p:nvSpPr>
        <p:spPr>
          <a:xfrm>
            <a:off x="304800" y="1417638"/>
            <a:ext cx="8686800" cy="4662487"/>
          </a:xfrm>
        </p:spPr>
        <p:txBody>
          <a:bodyPr>
            <a:normAutofit/>
          </a:bodyPr>
          <a:lstStyle/>
          <a:p>
            <a:pPr eaLnBrk="1" hangingPunct="1">
              <a:lnSpc>
                <a:spcPct val="90000"/>
              </a:lnSpc>
              <a:buFontTx/>
              <a:buNone/>
            </a:pPr>
            <a:r>
              <a:rPr lang="de-DE" altLang="de-DE" sz="2000" dirty="0">
                <a:solidFill>
                  <a:schemeClr val="tx1"/>
                </a:solidFill>
                <a:latin typeface="Arial Rounded MT Bold" panose="020F0704030504030204" pitchFamily="34" charset="0"/>
              </a:rPr>
              <a:t>Menschen weisen Unterschiede hinsichtlich ihres Alters, ihrer sozialen und nationalen Herkunft, ihres Geschlechts, ihrer sexuellen Orientierung, ihrer physischen und psychischen Fähigkeiten oder auch ihrer Religion und Weltanschauung auf.</a:t>
            </a:r>
          </a:p>
          <a:p>
            <a:pPr eaLnBrk="1" hangingPunct="1">
              <a:lnSpc>
                <a:spcPct val="90000"/>
              </a:lnSpc>
              <a:buFontTx/>
              <a:buNone/>
            </a:pPr>
            <a:r>
              <a:rPr lang="de-DE" altLang="de-DE" sz="2000" dirty="0">
                <a:solidFill>
                  <a:schemeClr val="tx1"/>
                </a:solidFill>
                <a:latin typeface="Arial Rounded MT Bold" panose="020F0704030504030204" pitchFamily="34" charset="0"/>
              </a:rPr>
              <a:t>Unterschiedlichkeit </a:t>
            </a:r>
            <a:r>
              <a:rPr lang="de-DE" altLang="de-DE" sz="2000" dirty="0">
                <a:solidFill>
                  <a:srgbClr val="CC6600"/>
                </a:solidFill>
                <a:latin typeface="Arial Rounded MT Bold" panose="020F0704030504030204" pitchFamily="34" charset="0"/>
              </a:rPr>
              <a:t>birgt das Potential von Kreativität und Innovation</a:t>
            </a:r>
            <a:r>
              <a:rPr lang="de-DE" altLang="de-DE" sz="2000" dirty="0">
                <a:solidFill>
                  <a:schemeClr val="tx1"/>
                </a:solidFill>
                <a:latin typeface="Arial Rounded MT Bold" panose="020F0704030504030204" pitchFamily="34" charset="0"/>
              </a:rPr>
              <a:t> in sich. </a:t>
            </a:r>
          </a:p>
          <a:p>
            <a:pPr eaLnBrk="1" hangingPunct="1">
              <a:lnSpc>
                <a:spcPct val="90000"/>
              </a:lnSpc>
              <a:buFontTx/>
              <a:buNone/>
            </a:pPr>
            <a:r>
              <a:rPr lang="de-DE" altLang="de-DE" sz="2000" dirty="0">
                <a:solidFill>
                  <a:schemeClr val="folHlink"/>
                </a:solidFill>
                <a:latin typeface="Arial Rounded MT Bold" panose="020F0704030504030204" pitchFamily="34" charset="0"/>
              </a:rPr>
              <a:t>"</a:t>
            </a:r>
            <a:r>
              <a:rPr lang="de-DE" altLang="de-DE" sz="2000" dirty="0" err="1">
                <a:solidFill>
                  <a:schemeClr val="folHlink"/>
                </a:solidFill>
                <a:latin typeface="Arial Rounded MT Bold" panose="020F0704030504030204" pitchFamily="34" charset="0"/>
              </a:rPr>
              <a:t>Diversity</a:t>
            </a:r>
            <a:r>
              <a:rPr lang="de-DE" altLang="de-DE" sz="2000" dirty="0">
                <a:solidFill>
                  <a:schemeClr val="folHlink"/>
                </a:solidFill>
                <a:latin typeface="Arial Rounded MT Bold" panose="020F0704030504030204" pitchFamily="34" charset="0"/>
              </a:rPr>
              <a:t> Management"</a:t>
            </a:r>
            <a:r>
              <a:rPr lang="de-DE" altLang="de-DE" sz="2000" dirty="0">
                <a:latin typeface="Arial Rounded MT Bold" panose="020F0704030504030204" pitchFamily="34" charset="0"/>
              </a:rPr>
              <a:t> stellt eine Strategie zur Förderung der Wahrnehmung, Anerkennung und Nutzung von Vielfalt (= Diversität) in Organisationen und Institutionen dar.</a:t>
            </a:r>
          </a:p>
          <a:p>
            <a:pPr eaLnBrk="1" hangingPunct="1">
              <a:lnSpc>
                <a:spcPct val="90000"/>
              </a:lnSpc>
              <a:buFontTx/>
              <a:buNone/>
            </a:pPr>
            <a:endParaRPr lang="de-DE" altLang="de-DE" sz="2000" dirty="0">
              <a:latin typeface="Arial Rounded MT Bold" panose="020F0704030504030204" pitchFamily="34" charset="0"/>
            </a:endParaRPr>
          </a:p>
          <a:p>
            <a:pPr eaLnBrk="1" hangingPunct="1">
              <a:lnSpc>
                <a:spcPct val="90000"/>
              </a:lnSpc>
              <a:buFontTx/>
              <a:buNone/>
            </a:pPr>
            <a:r>
              <a:rPr lang="de-DE" altLang="de-DE" sz="2000" dirty="0">
                <a:latin typeface="Arial Rounded MT Bold" panose="020F0704030504030204" pitchFamily="34" charset="0"/>
              </a:rPr>
              <a:t>Vielfalt </a:t>
            </a:r>
            <a:r>
              <a:rPr lang="de-DE" altLang="de-DE" sz="2000" dirty="0">
                <a:solidFill>
                  <a:schemeClr val="accent6">
                    <a:lumMod val="75000"/>
                  </a:schemeClr>
                </a:solidFill>
                <a:latin typeface="Arial Rounded MT Bold" panose="020F0704030504030204" pitchFamily="34" charset="0"/>
              </a:rPr>
              <a:t>bereichert</a:t>
            </a:r>
            <a:r>
              <a:rPr lang="de-DE" altLang="de-DE" sz="2000" dirty="0">
                <a:latin typeface="Arial Rounded MT Bold" panose="020F0704030504030204" pitchFamily="34" charset="0"/>
              </a:rPr>
              <a:t> das Zusammenleben durch die Eröffnung </a:t>
            </a:r>
            <a:r>
              <a:rPr lang="de-DE" altLang="de-DE" sz="2000" dirty="0">
                <a:solidFill>
                  <a:schemeClr val="accent6">
                    <a:lumMod val="75000"/>
                  </a:schemeClr>
                </a:solidFill>
                <a:latin typeface="Arial Rounded MT Bold" panose="020F0704030504030204" pitchFamily="34" charset="0"/>
              </a:rPr>
              <a:t>alternativer</a:t>
            </a:r>
            <a:r>
              <a:rPr lang="de-DE" altLang="de-DE" sz="2000" dirty="0">
                <a:latin typeface="Arial Rounded MT Bold" panose="020F0704030504030204" pitchFamily="34" charset="0"/>
              </a:rPr>
              <a:t> </a:t>
            </a:r>
            <a:r>
              <a:rPr lang="de-DE" altLang="de-DE" sz="2000" dirty="0">
                <a:solidFill>
                  <a:schemeClr val="accent6">
                    <a:lumMod val="75000"/>
                  </a:schemeClr>
                </a:solidFill>
                <a:latin typeface="Arial Rounded MT Bold" panose="020F0704030504030204" pitchFamily="34" charset="0"/>
              </a:rPr>
              <a:t>Wahrnehmungs-, Denk- und Handlungsansätze.</a:t>
            </a:r>
          </a:p>
          <a:p>
            <a:pPr eaLnBrk="1" hangingPunct="1">
              <a:lnSpc>
                <a:spcPct val="90000"/>
              </a:lnSpc>
              <a:buFontTx/>
              <a:buNone/>
            </a:pPr>
            <a:endParaRPr lang="de-DE" altLang="de-DE" sz="2000" dirty="0">
              <a:latin typeface="Arial Rounded MT Bold" panose="020F0704030504030204" pitchFamily="34" charset="0"/>
            </a:endParaRPr>
          </a:p>
          <a:p>
            <a:pPr eaLnBrk="1" hangingPunct="1">
              <a:lnSpc>
                <a:spcPct val="90000"/>
              </a:lnSpc>
              <a:buFontTx/>
              <a:buNone/>
            </a:pPr>
            <a:endParaRPr lang="de-DE" altLang="de-DE" sz="2000" dirty="0">
              <a:latin typeface="Arial Rounded MT Bold" panose="020F0704030504030204" pitchFamily="34" charset="0"/>
            </a:endParaRPr>
          </a:p>
          <a:p>
            <a:pPr eaLnBrk="1" hangingPunct="1">
              <a:lnSpc>
                <a:spcPct val="90000"/>
              </a:lnSpc>
              <a:buFontTx/>
              <a:buNone/>
            </a:pPr>
            <a:r>
              <a:rPr lang="de-DE" altLang="de-DE" sz="2000" dirty="0">
                <a:latin typeface="Arial Rounded MT Bold" panose="020F0704030504030204" pitchFamily="34" charset="0"/>
              </a:rPr>
              <a:t>	„Charta der Vielfalt" </a:t>
            </a:r>
          </a:p>
        </p:txBody>
      </p:sp>
    </p:spTree>
    <p:extLst>
      <p:ext uri="{BB962C8B-B14F-4D97-AF65-F5344CB8AC3E}">
        <p14:creationId xmlns:p14="http://schemas.microsoft.com/office/powerpoint/2010/main" val="189491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marL="54864" eaLnBrk="1" fontAlgn="auto" hangingPunct="1">
              <a:spcAft>
                <a:spcPts val="0"/>
              </a:spcAft>
              <a:defRPr/>
            </a:pPr>
            <a:r>
              <a:rPr lang="de-AT" sz="4000" dirty="0">
                <a:solidFill>
                  <a:srgbClr val="C00000"/>
                </a:solidFill>
                <a:latin typeface="Arial Rounded MT Bold" pitchFamily="34" charset="0"/>
              </a:rPr>
              <a:t>Phasen und Strategien des </a:t>
            </a:r>
            <a:r>
              <a:rPr lang="de-AT" sz="4000" dirty="0" err="1">
                <a:solidFill>
                  <a:srgbClr val="C00000"/>
                </a:solidFill>
                <a:latin typeface="Arial Rounded MT Bold" pitchFamily="34" charset="0"/>
              </a:rPr>
              <a:t>Diversity</a:t>
            </a:r>
            <a:r>
              <a:rPr lang="de-AT" sz="4000" dirty="0">
                <a:solidFill>
                  <a:srgbClr val="C00000"/>
                </a:solidFill>
                <a:latin typeface="Arial Rounded MT Bold" pitchFamily="34" charset="0"/>
              </a:rPr>
              <a:t> Management</a:t>
            </a:r>
            <a:endParaRPr lang="de-DE" sz="4000" dirty="0">
              <a:solidFill>
                <a:srgbClr val="C00000"/>
              </a:solidFill>
              <a:latin typeface="Arial Rounded MT Bold" pitchFamily="34" charset="0"/>
            </a:endParaRPr>
          </a:p>
        </p:txBody>
      </p:sp>
      <p:pic>
        <p:nvPicPr>
          <p:cNvPr id="2457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1958975"/>
            <a:ext cx="7210425" cy="3716338"/>
          </a:xfrm>
        </p:spPr>
      </p:pic>
    </p:spTree>
    <p:extLst>
      <p:ext uri="{BB962C8B-B14F-4D97-AF65-F5344CB8AC3E}">
        <p14:creationId xmlns:p14="http://schemas.microsoft.com/office/powerpoint/2010/main" val="13860395"/>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1884</Words>
  <Application>Microsoft Office PowerPoint</Application>
  <PresentationFormat>Bildschirmpräsentation (4:3)</PresentationFormat>
  <Paragraphs>212</Paragraphs>
  <Slides>42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42</vt:i4>
      </vt:variant>
    </vt:vector>
  </HeadingPairs>
  <TitlesOfParts>
    <vt:vector size="48" baseType="lpstr">
      <vt:lpstr>Arial</vt:lpstr>
      <vt:lpstr>Arial Rounded MT Bold</vt:lpstr>
      <vt:lpstr>Calibri</vt:lpstr>
      <vt:lpstr>Times New Roman</vt:lpstr>
      <vt:lpstr>Wingdings</vt:lpstr>
      <vt:lpstr>Larissa-Design</vt:lpstr>
      <vt:lpstr>PowerPoint-Präsentation</vt:lpstr>
      <vt:lpstr>  Doing Inclusion:  Ansichten - Einsichten - Aussichten  Über den Umgang mit Heterogenität und Vielfalt    ÖLI-Seminar Zeillern </vt:lpstr>
      <vt:lpstr>Agenda</vt:lpstr>
      <vt:lpstr>PowerPoint-Präsentation</vt:lpstr>
      <vt:lpstr>Heterogenität in der Gesellschaft</vt:lpstr>
      <vt:lpstr>Was versteht man unter Vielfalt?</vt:lpstr>
      <vt:lpstr>Kerndimensionen von Diversity Management</vt:lpstr>
      <vt:lpstr>Was ist „Diversity Management“?</vt:lpstr>
      <vt:lpstr>Phasen und Strategien des Diversity Management</vt:lpstr>
      <vt:lpstr>Schulische Inklusion</vt:lpstr>
      <vt:lpstr>Wie wird Vielfalt gesehen?</vt:lpstr>
      <vt:lpstr>Inklusion als Vision</vt:lpstr>
      <vt:lpstr>PowerPoint-Präsentation</vt:lpstr>
      <vt:lpstr>Inklusion einfach erklärt</vt:lpstr>
      <vt:lpstr>PowerPoint-Präsentation</vt:lpstr>
      <vt:lpstr>Diversität</vt:lpstr>
      <vt:lpstr>PowerPoint-Präsentation</vt:lpstr>
      <vt:lpstr>Nationaler Aktionsplan Behinderung 2012 –2020</vt:lpstr>
      <vt:lpstr>NAP Behinderung Bereich Bildung</vt:lpstr>
      <vt:lpstr>PädagogInnenbildung NEU</vt:lpstr>
      <vt:lpstr>PädagogInnenbildung Neu</vt:lpstr>
      <vt:lpstr>PowerPoint-Präsentation</vt:lpstr>
      <vt:lpstr>3 – Phasen - Modell</vt:lpstr>
      <vt:lpstr>PowerPoint-Präsentation</vt:lpstr>
      <vt:lpstr>Schwerpunkt Inklusive Pädagogik</vt:lpstr>
      <vt:lpstr>Inklusive Pädagogik</vt:lpstr>
      <vt:lpstr>Literatur:</vt:lpstr>
      <vt:lpstr>Cluster-Struktur für die Sekundarstufe</vt:lpstr>
      <vt:lpstr>Ziele der neuen Lehrer/innenbildung</vt:lpstr>
      <vt:lpstr>Implizite Verankerung von Inklusion</vt:lpstr>
      <vt:lpstr>Implizite Verankerung</vt:lpstr>
      <vt:lpstr>PowerPoint-Präsentation</vt:lpstr>
      <vt:lpstr>Entwicklung der Inklusiven Modellregionen</vt:lpstr>
      <vt:lpstr>PowerPoint-Präsentation</vt:lpstr>
      <vt:lpstr>Ein pragmatischer Weg zur Inklusion</vt:lpstr>
      <vt:lpstr>Forschungsbefunde</vt:lpstr>
      <vt:lpstr>PowerPoint-Präsentation</vt:lpstr>
      <vt:lpstr>PowerPoint-Präsentation</vt:lpstr>
      <vt:lpstr>Materialen zur Schulentwicklung</vt:lpstr>
      <vt:lpstr>PowerPoint-Präsentation</vt:lpstr>
      <vt:lpstr>PowerPoint-Präsentation</vt:lpstr>
      <vt:lpstr>Ziele der Arbeit mit dem Index</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Dr. Irmgard Bernhard</dc:creator>
  <cp:lastModifiedBy>Sparr</cp:lastModifiedBy>
  <cp:revision>100</cp:revision>
  <dcterms:created xsi:type="dcterms:W3CDTF">2014-11-17T08:26:33Z</dcterms:created>
  <dcterms:modified xsi:type="dcterms:W3CDTF">2016-06-05T16:56:11Z</dcterms:modified>
</cp:coreProperties>
</file>